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302" r:id="rId2"/>
    <p:sldId id="335" r:id="rId3"/>
    <p:sldId id="304" r:id="rId4"/>
    <p:sldId id="341" r:id="rId5"/>
    <p:sldId id="345" r:id="rId6"/>
    <p:sldId id="342" r:id="rId7"/>
    <p:sldId id="343" r:id="rId8"/>
    <p:sldId id="307" r:id="rId9"/>
    <p:sldId id="340" r:id="rId10"/>
    <p:sldId id="344" r:id="rId11"/>
    <p:sldId id="329" r:id="rId12"/>
    <p:sldId id="339" r:id="rId13"/>
    <p:sldId id="338" r:id="rId14"/>
    <p:sldId id="319" r:id="rId15"/>
    <p:sldId id="330" r:id="rId16"/>
    <p:sldId id="328" r:id="rId17"/>
  </p:sldIdLst>
  <p:sldSz cx="9144000" cy="6858000" type="screen4x3"/>
  <p:notesSz cx="9979025" cy="6834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ana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893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3A25-822F-4109-9147-762E40ADD92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97AC5849-DBA3-4490-97D0-497614889A9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E58A0234-8C91-4B6F-88AA-84DFB7C66B9C}" type="par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1EA7ED19-F0F6-4C37-8F1C-2F1485F92C5B}" type="sib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96C3A8B-25EE-41A5-A1E2-2A779F3BAE3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CA3C6DF9-2932-429E-B71A-DE59CBC9369D}" type="par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3C99FB9E-0687-47E5-B4CF-C24C853AA3CE}" type="sib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6F5C4B9F-D09D-4FAF-AC9F-46B9A2CF75D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3: Quantify EWRs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AF2D8166-84E5-4E24-A635-53DDEF63AB57}" type="par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CD2A7DD-CE76-489C-A63A-6FCA3B3CDD63}" type="sib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E1E3DE66-05C7-4290-815D-84E598EFC8C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01CC55C-277C-4E31-9588-240A4B5328AA}" type="par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ABD384B3-BE4E-4780-A5B2-F2BC499DD6F4}" type="sib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4B4CD7A-1476-43A1-89C7-1F11321FDED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143799D1-D66D-416C-9363-4AF10827DF2A}" type="par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A55328E-5B86-4B57-BB1D-E8853008AEC2}" type="sib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C1A3A27D-4A8C-4DAD-A0C7-5EF26219D6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A73D24C-197D-41D6-870E-2BBD73F3414C}" type="par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1A922E1-42FC-4DBF-B389-6032DFAA408C}" type="sib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4CBF7E20-D64E-4E48-A472-65A1F5AF098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5: Draft Management Classes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9A6D6C9-2FF2-4724-A211-CF057146205C}" type="sib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5DEE6FDE-9849-428A-8F12-3C9249E1A974}" type="par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E226595-BDD5-4A89-9E52-91E0982E75EE}" type="pres">
      <dgm:prSet presAssocID="{9AED3A25-822F-4109-9147-762E40ADD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6CA72E2-AEDB-4FF5-97F7-38CAB940D073}" type="pres">
      <dgm:prSet presAssocID="{E1E3DE66-05C7-4290-815D-84E598EFC8CB}" presName="boxAndChildren" presStyleCnt="0"/>
      <dgm:spPr/>
    </dgm:pt>
    <dgm:pt modelId="{70AEE6A4-CEC1-4D17-B16E-A6AB76F82B57}" type="pres">
      <dgm:prSet presAssocID="{E1E3DE66-05C7-4290-815D-84E598EFC8CB}" presName="parentTextBox" presStyleLbl="node1" presStyleIdx="0" presStyleCnt="7"/>
      <dgm:spPr/>
      <dgm:t>
        <a:bodyPr/>
        <a:lstStyle/>
        <a:p>
          <a:endParaRPr lang="en-ZA"/>
        </a:p>
      </dgm:t>
    </dgm:pt>
    <dgm:pt modelId="{584F341E-D44E-406D-AD7D-E65E27EC4838}" type="pres">
      <dgm:prSet presAssocID="{01A922E1-42FC-4DBF-B389-6032DFAA408C}" presName="sp" presStyleCnt="0"/>
      <dgm:spPr/>
    </dgm:pt>
    <dgm:pt modelId="{50670C99-2611-40F6-8A68-7C1EFD92F31D}" type="pres">
      <dgm:prSet presAssocID="{C1A3A27D-4A8C-4DAD-A0C7-5EF26219D65B}" presName="arrowAndChildren" presStyleCnt="0"/>
      <dgm:spPr/>
    </dgm:pt>
    <dgm:pt modelId="{92CCB063-EC91-44E7-A15E-FF8A4C4DDC86}" type="pres">
      <dgm:prSet presAssocID="{C1A3A27D-4A8C-4DAD-A0C7-5EF26219D65B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297CA12C-60B8-4C21-BCB1-54AD05DCE368}" type="pres">
      <dgm:prSet presAssocID="{09A6D6C9-2FF2-4724-A211-CF057146205C}" presName="sp" presStyleCnt="0"/>
      <dgm:spPr/>
    </dgm:pt>
    <dgm:pt modelId="{21BDCA20-281C-467D-B92C-5113DB390AA1}" type="pres">
      <dgm:prSet presAssocID="{4CBF7E20-D64E-4E48-A472-65A1F5AF0988}" presName="arrowAndChildren" presStyleCnt="0"/>
      <dgm:spPr/>
    </dgm:pt>
    <dgm:pt modelId="{8EC21FBD-A0F6-4ED3-A6EE-0A269359EB7D}" type="pres">
      <dgm:prSet presAssocID="{4CBF7E20-D64E-4E48-A472-65A1F5AF0988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5097D5B9-3430-4A07-9E40-D9E94BDEE240}" type="pres">
      <dgm:prSet presAssocID="{8A55328E-5B86-4B57-BB1D-E8853008AEC2}" presName="sp" presStyleCnt="0"/>
      <dgm:spPr/>
    </dgm:pt>
    <dgm:pt modelId="{2A495611-773A-4F51-9364-B1681ECA25FA}" type="pres">
      <dgm:prSet presAssocID="{84B4CD7A-1476-43A1-89C7-1F11321FDED9}" presName="arrowAndChildren" presStyleCnt="0"/>
      <dgm:spPr/>
    </dgm:pt>
    <dgm:pt modelId="{684C944B-3E90-4D4E-8425-19E06C996C1F}" type="pres">
      <dgm:prSet presAssocID="{84B4CD7A-1476-43A1-89C7-1F11321FDED9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A7E43AD8-17D8-4C03-A826-782735C63681}" type="pres">
      <dgm:prSet presAssocID="{BCD2A7DD-CE76-489C-A63A-6FCA3B3CDD63}" presName="sp" presStyleCnt="0"/>
      <dgm:spPr/>
    </dgm:pt>
    <dgm:pt modelId="{3F5146D1-6322-414E-8A5B-CD1D8B627F80}" type="pres">
      <dgm:prSet presAssocID="{6F5C4B9F-D09D-4FAF-AC9F-46B9A2CF75D6}" presName="arrowAndChildren" presStyleCnt="0"/>
      <dgm:spPr/>
    </dgm:pt>
    <dgm:pt modelId="{C24F73F5-020C-4D9E-A3C5-4C2BA88EFC25}" type="pres">
      <dgm:prSet presAssocID="{6F5C4B9F-D09D-4FAF-AC9F-46B9A2CF75D6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A9FAE2C3-0D20-4E3C-AC7D-04F296E91870}" type="pres">
      <dgm:prSet presAssocID="{3C99FB9E-0687-47E5-B4CF-C24C853AA3CE}" presName="sp" presStyleCnt="0"/>
      <dgm:spPr/>
    </dgm:pt>
    <dgm:pt modelId="{A8D08FC3-53F6-4B81-B5E6-85162866632A}" type="pres">
      <dgm:prSet presAssocID="{896C3A8B-25EE-41A5-A1E2-2A779F3BAE3F}" presName="arrowAndChildren" presStyleCnt="0"/>
      <dgm:spPr/>
    </dgm:pt>
    <dgm:pt modelId="{CE847B37-6D19-43E3-9659-EF7C62624C23}" type="pres">
      <dgm:prSet presAssocID="{896C3A8B-25EE-41A5-A1E2-2A779F3BAE3F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1C05CC98-07E3-4270-9A50-5ECF1344C4FF}" type="pres">
      <dgm:prSet presAssocID="{1EA7ED19-F0F6-4C37-8F1C-2F1485F92C5B}" presName="sp" presStyleCnt="0"/>
      <dgm:spPr/>
    </dgm:pt>
    <dgm:pt modelId="{6D22C6EC-C3D1-413B-BDAD-C210E11642B7}" type="pres">
      <dgm:prSet presAssocID="{97AC5849-DBA3-4490-97D0-497614889A9B}" presName="arrowAndChildren" presStyleCnt="0"/>
      <dgm:spPr/>
    </dgm:pt>
    <dgm:pt modelId="{A19471C5-63D2-42A3-BF3A-7D30636113F1}" type="pres">
      <dgm:prSet presAssocID="{97AC5849-DBA3-4490-97D0-497614889A9B}" presName="parentTextArrow" presStyleLbl="node1" presStyleIdx="6" presStyleCnt="7"/>
      <dgm:spPr/>
      <dgm:t>
        <a:bodyPr/>
        <a:lstStyle/>
        <a:p>
          <a:endParaRPr lang="en-ZA"/>
        </a:p>
      </dgm:t>
    </dgm:pt>
  </dgm:ptLst>
  <dgm:cxnLst>
    <dgm:cxn modelId="{C6D7A9BF-E1BD-4C36-98DC-704CC5C9E4A7}" srcId="{9AED3A25-822F-4109-9147-762E40ADD92D}" destId="{6F5C4B9F-D09D-4FAF-AC9F-46B9A2CF75D6}" srcOrd="2" destOrd="0" parTransId="{AF2D8166-84E5-4E24-A635-53DDEF63AB57}" sibTransId="{BCD2A7DD-CE76-489C-A63A-6FCA3B3CDD63}"/>
    <dgm:cxn modelId="{5C47F19F-7EF7-4BD7-8384-DCE42CEEA2B0}" type="presOf" srcId="{9AED3A25-822F-4109-9147-762E40ADD92D}" destId="{BE226595-BDD5-4A89-9E52-91E0982E75EE}" srcOrd="0" destOrd="0" presId="urn:microsoft.com/office/officeart/2005/8/layout/process4"/>
    <dgm:cxn modelId="{D2F222C5-4B11-4302-B20D-27F8B154246C}" srcId="{9AED3A25-822F-4109-9147-762E40ADD92D}" destId="{896C3A8B-25EE-41A5-A1E2-2A779F3BAE3F}" srcOrd="1" destOrd="0" parTransId="{CA3C6DF9-2932-429E-B71A-DE59CBC9369D}" sibTransId="{3C99FB9E-0687-47E5-B4CF-C24C853AA3CE}"/>
    <dgm:cxn modelId="{09C73D13-A341-4788-B472-B2FDDF6D2326}" type="presOf" srcId="{E1E3DE66-05C7-4290-815D-84E598EFC8CB}" destId="{70AEE6A4-CEC1-4D17-B16E-A6AB76F82B57}" srcOrd="0" destOrd="0" presId="urn:microsoft.com/office/officeart/2005/8/layout/process4"/>
    <dgm:cxn modelId="{2CF60E38-A4E0-49CB-A804-F654355FE12D}" type="presOf" srcId="{6F5C4B9F-D09D-4FAF-AC9F-46B9A2CF75D6}" destId="{C24F73F5-020C-4D9E-A3C5-4C2BA88EFC25}" srcOrd="0" destOrd="0" presId="urn:microsoft.com/office/officeart/2005/8/layout/process4"/>
    <dgm:cxn modelId="{F78CE34F-9975-46E6-9C7B-43B627367E5D}" srcId="{9AED3A25-822F-4109-9147-762E40ADD92D}" destId="{C1A3A27D-4A8C-4DAD-A0C7-5EF26219D65B}" srcOrd="5" destOrd="0" parTransId="{0A73D24C-197D-41D6-870E-2BBD73F3414C}" sibTransId="{01A922E1-42FC-4DBF-B389-6032DFAA408C}"/>
    <dgm:cxn modelId="{5279FACF-AB0E-4445-A559-645A14CAFA6A}" type="presOf" srcId="{C1A3A27D-4A8C-4DAD-A0C7-5EF26219D65B}" destId="{92CCB063-EC91-44E7-A15E-FF8A4C4DDC86}" srcOrd="0" destOrd="0" presId="urn:microsoft.com/office/officeart/2005/8/layout/process4"/>
    <dgm:cxn modelId="{6F3BB218-1B21-4D50-B6B5-AEBF09D78863}" srcId="{9AED3A25-822F-4109-9147-762E40ADD92D}" destId="{97AC5849-DBA3-4490-97D0-497614889A9B}" srcOrd="0" destOrd="0" parTransId="{E58A0234-8C91-4B6F-88AA-84DFB7C66B9C}" sibTransId="{1EA7ED19-F0F6-4C37-8F1C-2F1485F92C5B}"/>
    <dgm:cxn modelId="{D1CD2620-9FF1-4FE0-8939-0723A1C25B5E}" type="presOf" srcId="{896C3A8B-25EE-41A5-A1E2-2A779F3BAE3F}" destId="{CE847B37-6D19-43E3-9659-EF7C62624C23}" srcOrd="0" destOrd="0" presId="urn:microsoft.com/office/officeart/2005/8/layout/process4"/>
    <dgm:cxn modelId="{4269DDBF-06A6-4995-8406-AEABFBCB64D1}" type="presOf" srcId="{4CBF7E20-D64E-4E48-A472-65A1F5AF0988}" destId="{8EC21FBD-A0F6-4ED3-A6EE-0A269359EB7D}" srcOrd="0" destOrd="0" presId="urn:microsoft.com/office/officeart/2005/8/layout/process4"/>
    <dgm:cxn modelId="{5A153766-C3C6-4BA8-ADA7-6A2B6115612A}" type="presOf" srcId="{97AC5849-DBA3-4490-97D0-497614889A9B}" destId="{A19471C5-63D2-42A3-BF3A-7D30636113F1}" srcOrd="0" destOrd="0" presId="urn:microsoft.com/office/officeart/2005/8/layout/process4"/>
    <dgm:cxn modelId="{316BB324-F7FE-4D55-B1AF-75761057DAE9}" type="presOf" srcId="{84B4CD7A-1476-43A1-89C7-1F11321FDED9}" destId="{684C944B-3E90-4D4E-8425-19E06C996C1F}" srcOrd="0" destOrd="0" presId="urn:microsoft.com/office/officeart/2005/8/layout/process4"/>
    <dgm:cxn modelId="{41043035-FCEE-4779-9080-121351F2F4E5}" srcId="{9AED3A25-822F-4109-9147-762E40ADD92D}" destId="{E1E3DE66-05C7-4290-815D-84E598EFC8CB}" srcOrd="6" destOrd="0" parTransId="{001CC55C-277C-4E31-9588-240A4B5328AA}" sibTransId="{ABD384B3-BE4E-4780-A5B2-F2BC499DD6F4}"/>
    <dgm:cxn modelId="{984D6A68-5519-475E-91EE-75C1086F8EB5}" srcId="{9AED3A25-822F-4109-9147-762E40ADD92D}" destId="{84B4CD7A-1476-43A1-89C7-1F11321FDED9}" srcOrd="3" destOrd="0" parTransId="{143799D1-D66D-416C-9363-4AF10827DF2A}" sibTransId="{8A55328E-5B86-4B57-BB1D-E8853008AEC2}"/>
    <dgm:cxn modelId="{D549678C-8622-4F18-AC17-B8A2BD388A15}" srcId="{9AED3A25-822F-4109-9147-762E40ADD92D}" destId="{4CBF7E20-D64E-4E48-A472-65A1F5AF0988}" srcOrd="4" destOrd="0" parTransId="{5DEE6FDE-9849-428A-8F12-3C9249E1A974}" sibTransId="{09A6D6C9-2FF2-4724-A211-CF057146205C}"/>
    <dgm:cxn modelId="{51C3D5DB-82D0-42C5-B5A5-75D9E27C3AF2}" type="presParOf" srcId="{BE226595-BDD5-4A89-9E52-91E0982E75EE}" destId="{F6CA72E2-AEDB-4FF5-97F7-38CAB940D073}" srcOrd="0" destOrd="0" presId="urn:microsoft.com/office/officeart/2005/8/layout/process4"/>
    <dgm:cxn modelId="{8F3BFC29-E976-486B-A3E2-2D809AAAF416}" type="presParOf" srcId="{F6CA72E2-AEDB-4FF5-97F7-38CAB940D073}" destId="{70AEE6A4-CEC1-4D17-B16E-A6AB76F82B57}" srcOrd="0" destOrd="0" presId="urn:microsoft.com/office/officeart/2005/8/layout/process4"/>
    <dgm:cxn modelId="{287D40DF-A813-4585-BF6F-56DC48E75C28}" type="presParOf" srcId="{BE226595-BDD5-4A89-9E52-91E0982E75EE}" destId="{584F341E-D44E-406D-AD7D-E65E27EC4838}" srcOrd="1" destOrd="0" presId="urn:microsoft.com/office/officeart/2005/8/layout/process4"/>
    <dgm:cxn modelId="{600490B8-D5B8-4AFF-AC3C-32954F4EF91B}" type="presParOf" srcId="{BE226595-BDD5-4A89-9E52-91E0982E75EE}" destId="{50670C99-2611-40F6-8A68-7C1EFD92F31D}" srcOrd="2" destOrd="0" presId="urn:microsoft.com/office/officeart/2005/8/layout/process4"/>
    <dgm:cxn modelId="{F2CDCF2E-52BB-402A-9F75-2CE976E4FC84}" type="presParOf" srcId="{50670C99-2611-40F6-8A68-7C1EFD92F31D}" destId="{92CCB063-EC91-44E7-A15E-FF8A4C4DDC86}" srcOrd="0" destOrd="0" presId="urn:microsoft.com/office/officeart/2005/8/layout/process4"/>
    <dgm:cxn modelId="{50E81310-4BD1-4444-97E5-92E5E53B168D}" type="presParOf" srcId="{BE226595-BDD5-4A89-9E52-91E0982E75EE}" destId="{297CA12C-60B8-4C21-BCB1-54AD05DCE368}" srcOrd="3" destOrd="0" presId="urn:microsoft.com/office/officeart/2005/8/layout/process4"/>
    <dgm:cxn modelId="{E6827AC6-E69D-43CD-8789-6BF386E7A754}" type="presParOf" srcId="{BE226595-BDD5-4A89-9E52-91E0982E75EE}" destId="{21BDCA20-281C-467D-B92C-5113DB390AA1}" srcOrd="4" destOrd="0" presId="urn:microsoft.com/office/officeart/2005/8/layout/process4"/>
    <dgm:cxn modelId="{16E70AA8-D595-429B-AC4E-036C641CD968}" type="presParOf" srcId="{21BDCA20-281C-467D-B92C-5113DB390AA1}" destId="{8EC21FBD-A0F6-4ED3-A6EE-0A269359EB7D}" srcOrd="0" destOrd="0" presId="urn:microsoft.com/office/officeart/2005/8/layout/process4"/>
    <dgm:cxn modelId="{A20A4C5C-4D1F-4C05-AB7B-E91FCD078E1A}" type="presParOf" srcId="{BE226595-BDD5-4A89-9E52-91E0982E75EE}" destId="{5097D5B9-3430-4A07-9E40-D9E94BDEE240}" srcOrd="5" destOrd="0" presId="urn:microsoft.com/office/officeart/2005/8/layout/process4"/>
    <dgm:cxn modelId="{6AF40DB7-DF71-4C75-AE56-2F4CEBEE49A2}" type="presParOf" srcId="{BE226595-BDD5-4A89-9E52-91E0982E75EE}" destId="{2A495611-773A-4F51-9364-B1681ECA25FA}" srcOrd="6" destOrd="0" presId="urn:microsoft.com/office/officeart/2005/8/layout/process4"/>
    <dgm:cxn modelId="{0B37674C-A1FA-401A-982A-81FD346633A3}" type="presParOf" srcId="{2A495611-773A-4F51-9364-B1681ECA25FA}" destId="{684C944B-3E90-4D4E-8425-19E06C996C1F}" srcOrd="0" destOrd="0" presId="urn:microsoft.com/office/officeart/2005/8/layout/process4"/>
    <dgm:cxn modelId="{9E874DB5-B5E5-4BE6-AA08-05183C5C98B0}" type="presParOf" srcId="{BE226595-BDD5-4A89-9E52-91E0982E75EE}" destId="{A7E43AD8-17D8-4C03-A826-782735C63681}" srcOrd="7" destOrd="0" presId="urn:microsoft.com/office/officeart/2005/8/layout/process4"/>
    <dgm:cxn modelId="{070FD0CA-F5CE-431F-8E10-885A43B2C35B}" type="presParOf" srcId="{BE226595-BDD5-4A89-9E52-91E0982E75EE}" destId="{3F5146D1-6322-414E-8A5B-CD1D8B627F80}" srcOrd="8" destOrd="0" presId="urn:microsoft.com/office/officeart/2005/8/layout/process4"/>
    <dgm:cxn modelId="{BBFD93CD-54EC-4B7C-811E-0554CA2AC39F}" type="presParOf" srcId="{3F5146D1-6322-414E-8A5B-CD1D8B627F80}" destId="{C24F73F5-020C-4D9E-A3C5-4C2BA88EFC25}" srcOrd="0" destOrd="0" presId="urn:microsoft.com/office/officeart/2005/8/layout/process4"/>
    <dgm:cxn modelId="{E695A92E-13C6-42FA-8407-7D3272323C62}" type="presParOf" srcId="{BE226595-BDD5-4A89-9E52-91E0982E75EE}" destId="{A9FAE2C3-0D20-4E3C-AC7D-04F296E91870}" srcOrd="9" destOrd="0" presId="urn:microsoft.com/office/officeart/2005/8/layout/process4"/>
    <dgm:cxn modelId="{42EB3392-285E-4276-B216-CE76BF0D0191}" type="presParOf" srcId="{BE226595-BDD5-4A89-9E52-91E0982E75EE}" destId="{A8D08FC3-53F6-4B81-B5E6-85162866632A}" srcOrd="10" destOrd="0" presId="urn:microsoft.com/office/officeart/2005/8/layout/process4"/>
    <dgm:cxn modelId="{2B41D4AC-6BA1-40DB-B8B9-3A041E8AD763}" type="presParOf" srcId="{A8D08FC3-53F6-4B81-B5E6-85162866632A}" destId="{CE847B37-6D19-43E3-9659-EF7C62624C23}" srcOrd="0" destOrd="0" presId="urn:microsoft.com/office/officeart/2005/8/layout/process4"/>
    <dgm:cxn modelId="{F2CB91CD-7877-4698-95AC-72725485504A}" type="presParOf" srcId="{BE226595-BDD5-4A89-9E52-91E0982E75EE}" destId="{1C05CC98-07E3-4270-9A50-5ECF1344C4FF}" srcOrd="11" destOrd="0" presId="urn:microsoft.com/office/officeart/2005/8/layout/process4"/>
    <dgm:cxn modelId="{64298A3B-C186-40AC-9373-7471ADC5D79D}" type="presParOf" srcId="{BE226595-BDD5-4A89-9E52-91E0982E75EE}" destId="{6D22C6EC-C3D1-413B-BDAD-C210E11642B7}" srcOrd="12" destOrd="0" presId="urn:microsoft.com/office/officeart/2005/8/layout/process4"/>
    <dgm:cxn modelId="{85216401-D2E6-4E39-96A8-3168C3A44C48}" type="presParOf" srcId="{6D22C6EC-C3D1-413B-BDAD-C210E11642B7}" destId="{A19471C5-63D2-42A3-BF3A-7D30636113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EE6A4-CEC1-4D17-B16E-A6AB76F82B57}">
      <dsp:nvSpPr>
        <dsp:cNvPr id="0" name=""/>
        <dsp:cNvSpPr/>
      </dsp:nvSpPr>
      <dsp:spPr>
        <a:xfrm>
          <a:off x="0" y="4528844"/>
          <a:ext cx="8606730" cy="49558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>
        <a:off x="0" y="4528844"/>
        <a:ext cx="8606730" cy="495589"/>
      </dsp:txXfrm>
    </dsp:sp>
    <dsp:sp modelId="{92CCB063-EC91-44E7-A15E-FF8A4C4DDC86}">
      <dsp:nvSpPr>
        <dsp:cNvPr id="0" name=""/>
        <dsp:cNvSpPr/>
      </dsp:nvSpPr>
      <dsp:spPr>
        <a:xfrm rot="10800000">
          <a:off x="0" y="3774062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774062"/>
        <a:ext cx="8606730" cy="495264"/>
      </dsp:txXfrm>
    </dsp:sp>
    <dsp:sp modelId="{8EC21FBD-A0F6-4ED3-A6EE-0A269359EB7D}">
      <dsp:nvSpPr>
        <dsp:cNvPr id="0" name=""/>
        <dsp:cNvSpPr/>
      </dsp:nvSpPr>
      <dsp:spPr>
        <a:xfrm rot="10800000">
          <a:off x="0" y="3019280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5: Draft Management Classes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019280"/>
        <a:ext cx="8606730" cy="495264"/>
      </dsp:txXfrm>
    </dsp:sp>
    <dsp:sp modelId="{684C944B-3E90-4D4E-8425-19E06C996C1F}">
      <dsp:nvSpPr>
        <dsp:cNvPr id="0" name=""/>
        <dsp:cNvSpPr/>
      </dsp:nvSpPr>
      <dsp:spPr>
        <a:xfrm rot="10800000">
          <a:off x="0" y="2264498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2264498"/>
        <a:ext cx="8606730" cy="495264"/>
      </dsp:txXfrm>
    </dsp:sp>
    <dsp:sp modelId="{C24F73F5-020C-4D9E-A3C5-4C2BA88EFC25}">
      <dsp:nvSpPr>
        <dsp:cNvPr id="0" name=""/>
        <dsp:cNvSpPr/>
      </dsp:nvSpPr>
      <dsp:spPr>
        <a:xfrm rot="10800000">
          <a:off x="0" y="1509716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3: Quantify EWRs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09716"/>
        <a:ext cx="8606730" cy="495264"/>
      </dsp:txXfrm>
    </dsp:sp>
    <dsp:sp modelId="{CE847B37-6D19-43E3-9659-EF7C62624C23}">
      <dsp:nvSpPr>
        <dsp:cNvPr id="0" name=""/>
        <dsp:cNvSpPr/>
      </dsp:nvSpPr>
      <dsp:spPr>
        <a:xfrm rot="10800000">
          <a:off x="0" y="754934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754934"/>
        <a:ext cx="8606730" cy="495264"/>
      </dsp:txXfrm>
    </dsp:sp>
    <dsp:sp modelId="{A19471C5-63D2-42A3-BF3A-7D30636113F1}">
      <dsp:nvSpPr>
        <dsp:cNvPr id="0" name=""/>
        <dsp:cNvSpPr/>
      </dsp:nvSpPr>
      <dsp:spPr>
        <a:xfrm rot="10800000">
          <a:off x="0" y="152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2"/>
        <a:ext cx="8606730" cy="495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52472" y="1"/>
            <a:ext cx="4324244" cy="3428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1157-2482-4AE6-AA86-842525B2F808}" type="datetimeFigureOut">
              <a:rPr lang="en-ZA" smtClean="0"/>
              <a:t>2015-09-14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52472" y="6491293"/>
            <a:ext cx="4324244" cy="342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7E6D0-A1E0-46CF-BC01-373098EA63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0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52472" y="0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D4720-D903-4981-94EF-4D5199CCD00A}" type="datetimeFigureOut">
              <a:rPr lang="en-ZA" smtClean="0"/>
              <a:t>2015-09-14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2763"/>
            <a:ext cx="3416300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7903" y="3246239"/>
            <a:ext cx="7983220" cy="30753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52472" y="6491293"/>
            <a:ext cx="4324244" cy="341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C34E3-D96C-48AC-B4A1-CF6541A2E0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627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51225" y="854075"/>
            <a:ext cx="3076575" cy="23066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77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56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017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72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Desktop </a:t>
            </a:r>
            <a:r>
              <a:rPr lang="en-US" altLang="en-US" dirty="0" err="1" smtClean="0">
                <a:ea typeface="ＭＳ Ｐゴシック" pitchFamily="34" charset="-128"/>
              </a:rPr>
              <a:t>vir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r>
              <a:rPr lang="en-US" altLang="en-US" dirty="0" err="1" smtClean="0">
                <a:ea typeface="ＭＳ Ｐゴシック" pitchFamily="34" charset="-128"/>
              </a:rPr>
              <a:t>riviere</a:t>
            </a:r>
            <a:r>
              <a:rPr lang="en-US" altLang="en-US" dirty="0" smtClean="0">
                <a:ea typeface="ＭＳ Ｐゴシック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21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12140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AB6CDE10-C9FA-49F1-90D0-50A21CFA6D4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15" y="6516692"/>
            <a:ext cx="1335087" cy="358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1200">
                <a:latin typeface="Gill Sna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21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323CC708-85E7-4A46-A620-C2CE50739D5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" y="65341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4276DCAD-873A-4EBA-8CF0-2DAA88FB7350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78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601EBC70-AE84-41EE-8FFF-1F8D27206D9B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00" y="653891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ED38CB0F-D2AE-429B-9AF1-D8CD8BE4AC2C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59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41764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8800" y="605949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08253CFF-D1B2-4FE9-83E9-C7F42A20A1F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6538913"/>
            <a:ext cx="1439863" cy="323850"/>
          </a:xfrm>
          <a:prstGeom prst="rect">
            <a:avLst/>
          </a:prstGeom>
        </p:spPr>
        <p:txBody>
          <a:bodyPr vert="horz" wrap="square" lIns="72000" tIns="36000" rIns="91440" bIns="45720" numCol="1" anchor="t" anchorCtr="0" compatLnSpc="1">
            <a:prstTxWarp prst="textNoShape">
              <a:avLst/>
            </a:prstTxWarp>
          </a:bodyPr>
          <a:lstStyle>
            <a:lvl1pPr marL="0" indent="0" eaLnBrk="1" hangingPunct="1">
              <a:buFont typeface="+mj-lt"/>
              <a:buNone/>
              <a:defRPr sz="1200">
                <a:latin typeface="Gill Snas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26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2400" y="65373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455B14C-619C-4C7E-810C-0F7051766A69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8917"/>
            <a:ext cx="1104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2A06A2E2-3E7B-4DE1-B209-ED36F24E96E3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47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4103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D8B61F8F-95E0-457A-AB0E-90F92DFA1C77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1900" y="64960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1510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1AF46532-6F25-4CCA-9692-A18EFA64D951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13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C848EB19-060B-4ECB-B83B-49BA7A3B56F2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3891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16FF4E4C-23A3-462A-955D-5CD59CD59B8D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65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C7ADA4B-CEAA-4AC8-8DFB-555BF6E11EB0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041BE2F0-D0B6-4A04-91D1-CFD1FC86EDE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609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EBED1F12-171C-4589-9BDE-F09C7D1EF6EA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1192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D8E898DA-2B60-4396-8DB4-07877CF6F836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1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284D868F-7B91-405E-A276-CB74920CF174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9902E340-6B42-4F3F-AED2-68C4F37921DF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1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fld id="{1B8B46E1-5716-418B-9597-351358B82845}" type="datetime1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9/14/2015</a:t>
            </a:fld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189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907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Calibri" pitchFamily="34" charset="0"/>
              <a:buAutoNum type="arabicPeriod"/>
              <a:defRPr sz="1200">
                <a:latin typeface="Gill Snas" charset="0"/>
              </a:defRPr>
            </a:lvl1pPr>
          </a:lstStyle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fld id="{F5E29352-B9AC-42BD-A146-B2D70AACB80F}" type="slidenum">
              <a:rPr lang="en-US" altLang="en-US" smtClean="0">
                <a:solidFill>
                  <a:prstClr val="black"/>
                </a:solidFill>
                <a:ea typeface="ＭＳ Ｐゴシック" pitchFamily="34" charset="-128"/>
              </a:rPr>
              <a:pPr defTabSz="45718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77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0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9391" y="2251075"/>
            <a:ext cx="508952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prstClr val="white"/>
                </a:solidFill>
                <a:latin typeface="Gill Sans MT" pitchFamily="34" charset="0"/>
              </a:rPr>
              <a:t>PRESENTATION TITLE</a:t>
            </a:r>
          </a:p>
          <a:p>
            <a:endParaRPr lang="en-US" altLang="en-US" sz="1800">
              <a:solidFill>
                <a:prstClr val="white"/>
              </a:solidFill>
              <a:latin typeface="Gill Sans" pitchFamily="-84" charset="0"/>
            </a:endParaRPr>
          </a:p>
          <a:p>
            <a:r>
              <a:rPr lang="en-US" altLang="en-US" sz="1800">
                <a:solidFill>
                  <a:prstClr val="white"/>
                </a:solidFill>
                <a:latin typeface="Gill Sans Light" pitchFamily="-84" charset="0"/>
              </a:rPr>
              <a:t>Presented by:</a:t>
            </a:r>
          </a:p>
          <a:p>
            <a:r>
              <a:rPr lang="en-US" altLang="en-US" sz="1800">
                <a:solidFill>
                  <a:prstClr val="white"/>
                </a:solidFill>
                <a:latin typeface="Gill Sans Light" pitchFamily="-84" charset="0"/>
              </a:rPr>
              <a:t>Name Surname</a:t>
            </a:r>
          </a:p>
          <a:p>
            <a:r>
              <a:rPr lang="en-US" altLang="en-US" sz="1800">
                <a:solidFill>
                  <a:prstClr val="white"/>
                </a:solidFill>
                <a:latin typeface="Gill Sans Light" pitchFamily="-84" charset="0"/>
              </a:rPr>
              <a:t>Directorate</a:t>
            </a:r>
          </a:p>
          <a:p>
            <a:endParaRPr lang="en-US" altLang="en-US" sz="1400">
              <a:solidFill>
                <a:prstClr val="white"/>
              </a:solidFill>
              <a:latin typeface="Gill Sans Light" pitchFamily="-84" charset="0"/>
            </a:endParaRPr>
          </a:p>
          <a:p>
            <a:r>
              <a:rPr lang="en-US" altLang="en-US" sz="1400">
                <a:solidFill>
                  <a:prstClr val="white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37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26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914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103" indent="-228594" defTabSz="4571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200">
              <a:solidFill>
                <a:prstClr val="black"/>
              </a:solidFill>
              <a:latin typeface="Gill Snas" charset="0"/>
            </a:endParaRPr>
          </a:p>
        </p:txBody>
      </p:sp>
      <p:pic>
        <p:nvPicPr>
          <p:cNvPr id="6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9754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601" y="1921055"/>
            <a:ext cx="7747503" cy="458587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Classification, Reserve &amp; RQO determination of water resources in the Mvoti to Umzimkulu Water Management Area</a:t>
            </a:r>
          </a:p>
          <a:p>
            <a:pPr algn="ctr"/>
            <a:endParaRPr lang="en-US" sz="2000" dirty="0">
              <a:solidFill>
                <a:prstClr val="white"/>
              </a:solidFill>
              <a:ea typeface="MS PGothic" pitchFamily="34" charset="-128"/>
              <a:cs typeface="ＭＳ Ｐゴシック" charset="0"/>
            </a:endParaRPr>
          </a:p>
          <a:p>
            <a:pPr algn="ctr"/>
            <a:r>
              <a:rPr lang="en-US" sz="3600" b="1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RECAP OF SCENARIOS</a:t>
            </a:r>
          </a:p>
          <a:p>
            <a:pPr algn="ctr"/>
            <a:endParaRPr lang="en-US" sz="3600" b="1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b="1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Pieter van Rooyen</a:t>
            </a:r>
          </a:p>
          <a:p>
            <a:r>
              <a:rPr lang="en-US" sz="2400" b="1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WRP</a:t>
            </a:r>
          </a:p>
          <a:p>
            <a:r>
              <a:rPr lang="en-US" sz="2400" b="1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16 </a:t>
            </a:r>
            <a:r>
              <a:rPr lang="en-US" sz="24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September 2015</a:t>
            </a:r>
          </a:p>
        </p:txBody>
      </p:sp>
    </p:spTree>
    <p:extLst>
      <p:ext uri="{BB962C8B-B14F-4D97-AF65-F5344CB8AC3E}">
        <p14:creationId xmlns:p14="http://schemas.microsoft.com/office/powerpoint/2010/main" val="36008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040" y="274638"/>
            <a:ext cx="7499426" cy="492443"/>
          </a:xfrm>
          <a:noFill/>
        </p:spPr>
        <p:txBody>
          <a:bodyPr wrap="square">
            <a:spAutoFit/>
          </a:bodyPr>
          <a:lstStyle/>
          <a:p>
            <a:pPr algn="l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ZA" sz="2600" dirty="0">
                <a:solidFill>
                  <a:srgbClr val="A4B16F"/>
                </a:solidFill>
                <a:latin typeface="Gill Sans"/>
                <a:ea typeface="+mn-ea"/>
                <a:cs typeface="Gill Sans"/>
              </a:rPr>
              <a:t>Alternative Wastewater Management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17642"/>
            <a:ext cx="7467600" cy="4525963"/>
          </a:xfrm>
        </p:spPr>
        <p:txBody>
          <a:bodyPr/>
          <a:lstStyle/>
          <a:p>
            <a:r>
              <a:rPr lang="en-ZA" sz="2800" dirty="0"/>
              <a:t>Identified the following types of </a:t>
            </a:r>
            <a:r>
              <a:rPr lang="en-ZA" sz="2800" dirty="0" smtClean="0"/>
              <a:t>alternative options</a:t>
            </a:r>
            <a:r>
              <a:rPr lang="en-ZA" sz="2800" dirty="0"/>
              <a:t>: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Additional </a:t>
            </a:r>
            <a:r>
              <a:rPr lang="en-GB" sz="2400" dirty="0"/>
              <a:t>treatment processes to reduce the nutrient pollution load </a:t>
            </a:r>
            <a:r>
              <a:rPr lang="en-GB" sz="2400" dirty="0" smtClean="0"/>
              <a:t>discharged.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Transferring treated waste from a sensitive estuary to a </a:t>
            </a:r>
            <a:r>
              <a:rPr lang="en-GB" sz="2400" dirty="0" smtClean="0"/>
              <a:t>different river </a:t>
            </a:r>
            <a:r>
              <a:rPr lang="en-GB" sz="2400" dirty="0"/>
              <a:t>and estuary system that is able to assimilate the additional </a:t>
            </a:r>
            <a:r>
              <a:rPr lang="en-GB" sz="2400" dirty="0" smtClean="0"/>
              <a:t>load.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Discharge of wastewater through sea outfall works </a:t>
            </a:r>
            <a:r>
              <a:rPr lang="en-GB" sz="2400" dirty="0" smtClean="0"/>
              <a:t>- discharges </a:t>
            </a:r>
            <a:r>
              <a:rPr lang="en-GB" sz="2400" dirty="0"/>
              <a:t>to estuaries are reduced or eliminated. </a:t>
            </a:r>
            <a:endParaRPr lang="en-GB" sz="2400" dirty="0" smtClean="0"/>
          </a:p>
          <a:p>
            <a:pPr lvl="1">
              <a:spcAft>
                <a:spcPts val="600"/>
              </a:spcAft>
            </a:pPr>
            <a:r>
              <a:rPr lang="en-GB" sz="2400" dirty="0"/>
              <a:t>Re-use of treated wastewater, both direct and </a:t>
            </a:r>
            <a:r>
              <a:rPr lang="en-GB" sz="2400" dirty="0" smtClean="0"/>
              <a:t>indirect.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Primary Scenarios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956827"/>
              </p:ext>
            </p:extLst>
          </p:nvPr>
        </p:nvGraphicFramePr>
        <p:xfrm>
          <a:off x="1473200" y="1122363"/>
          <a:ext cx="7277100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5943600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800" dirty="0" smtClean="0">
                          <a:latin typeface="+mj-lt"/>
                        </a:rPr>
                        <a:t>Label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800" dirty="0" smtClean="0">
                          <a:latin typeface="+mj-lt"/>
                        </a:rPr>
                        <a:t>Scenario Description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+mj-lt"/>
                        </a:rPr>
                        <a:t>A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latin typeface="+mj-lt"/>
                        </a:rPr>
                        <a:t>Ecological protection is priority (minimum discharge to estuaries)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+mj-lt"/>
                        </a:rPr>
                        <a:t>B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Minimum costs scenario (highest flow through estuaries)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+mj-lt"/>
                        </a:rPr>
                        <a:t>C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Current and short</a:t>
                      </a:r>
                      <a:r>
                        <a:rPr lang="en-ZA" sz="1400" b="1" baseline="0" dirty="0" smtClean="0">
                          <a:latin typeface="+mj-lt"/>
                        </a:rPr>
                        <a:t> term (</a:t>
                      </a:r>
                      <a:r>
                        <a:rPr lang="en-ZA" sz="1400" b="1" dirty="0" smtClean="0">
                          <a:latin typeface="+mj-lt"/>
                        </a:rPr>
                        <a:t>5 year) flow discharged into river systems, remainder through alternative means.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+mj-lt"/>
                        </a:rPr>
                        <a:t>D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and 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lang="en-ZA" sz="1400" b="1" dirty="0" smtClean="0">
                          <a:latin typeface="+mj-lt"/>
                        </a:rPr>
                        <a:t>edium</a:t>
                      </a:r>
                      <a:r>
                        <a:rPr lang="en-ZA" sz="1400" b="1" baseline="0" dirty="0" smtClean="0">
                          <a:latin typeface="+mj-lt"/>
                        </a:rPr>
                        <a:t> term (</a:t>
                      </a:r>
                      <a:r>
                        <a:rPr lang="en-ZA" sz="1400" b="1" dirty="0" smtClean="0">
                          <a:latin typeface="+mj-lt"/>
                        </a:rPr>
                        <a:t>10 year) flow discharged into river systems, remainder through alternative means.</a:t>
                      </a:r>
                    </a:p>
                  </a:txBody>
                  <a:tcPr/>
                </a:tc>
              </a:tr>
              <a:tr h="51593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+mj-lt"/>
                        </a:rPr>
                        <a:t>E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Indirect re-use  (consider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volume and practicalities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Remainder According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Scenario C.</a:t>
                      </a:r>
                      <a:endParaRPr lang="en-ZA" sz="1400" b="1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+mj-lt"/>
                        </a:rPr>
                        <a:t>F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re-use  (consider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volume and practicalities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Remainder According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Scenario C.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dirty="0" smtClean="0">
                          <a:latin typeface="+mj-lt"/>
                        </a:rPr>
                        <a:t>X</a:t>
                      </a:r>
                      <a:endParaRPr lang="en-GB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Alternative scenarios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(combinations of alternative)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4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Definitions </a:t>
            </a:r>
            <a:r>
              <a:rPr lang="en-GB" sz="2800" dirty="0" smtClean="0"/>
              <a:t>(1 of 2)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845818"/>
              </p:ext>
            </p:extLst>
          </p:nvPr>
        </p:nvGraphicFramePr>
        <p:xfrm>
          <a:off x="259307" y="1122364"/>
          <a:ext cx="8710521" cy="497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026"/>
                <a:gridCol w="2824569"/>
                <a:gridCol w="5283926"/>
              </a:tblGrid>
              <a:tr h="43796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800" dirty="0" err="1" smtClean="0">
                          <a:latin typeface="+mj-lt"/>
                        </a:rPr>
                        <a:t>Sc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800" dirty="0" smtClean="0">
                          <a:latin typeface="+mj-lt"/>
                        </a:rPr>
                        <a:t>Scenario Description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 smtClean="0">
                          <a:latin typeface="+mj-lt"/>
                        </a:rPr>
                        <a:t>Comment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</a:tr>
              <a:tr h="6119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Ai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latin typeface="+mj-lt"/>
                        </a:rPr>
                        <a:t>Ecological protection is priority (minimum discharge to estuaries)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and Southern Cluster</a:t>
                      </a:r>
                      <a:r>
                        <a:rPr lang="en-GB" sz="1400" b="1" dirty="0" smtClean="0">
                          <a:latin typeface="+mj-lt"/>
                        </a:rPr>
                        <a:t>: 30% of future </a:t>
                      </a:r>
                      <a:r>
                        <a:rPr lang="en-GB" sz="1400" b="1" dirty="0" err="1" smtClean="0">
                          <a:latin typeface="+mj-lt"/>
                        </a:rPr>
                        <a:t>ww</a:t>
                      </a:r>
                      <a:r>
                        <a:rPr lang="en-GB" sz="1400" b="1" baseline="0" dirty="0" smtClean="0">
                          <a:latin typeface="+mj-lt"/>
                        </a:rPr>
                        <a:t> flow to estuary, remainder </a:t>
                      </a:r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through marine outfall</a:t>
                      </a:r>
                      <a:r>
                        <a:rPr lang="en-GB" sz="1400" b="1" baseline="0" dirty="0" smtClean="0">
                          <a:latin typeface="+mj-lt"/>
                        </a:rPr>
                        <a:t>.</a:t>
                      </a:r>
                      <a:r>
                        <a:rPr lang="en-GB" sz="1400" b="1" dirty="0" smtClean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</a:tr>
              <a:tr h="6119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err="1" smtClean="0">
                          <a:latin typeface="+mj-lt"/>
                        </a:rPr>
                        <a:t>Aii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latin typeface="+mj-lt"/>
                        </a:rPr>
                        <a:t>Ecological protection is priority (minimum discharge to estuaries)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and Southern Cluster: </a:t>
                      </a:r>
                      <a:r>
                        <a:rPr lang="en-GB" sz="1400" b="1" dirty="0" smtClean="0">
                          <a:latin typeface="+mj-lt"/>
                        </a:rPr>
                        <a:t>Discharge</a:t>
                      </a:r>
                      <a:r>
                        <a:rPr lang="en-GB" sz="1400" b="1" baseline="0" dirty="0" smtClean="0">
                          <a:latin typeface="+mj-lt"/>
                        </a:rPr>
                        <a:t> current capacity, remainder disposal through marine outfall.</a:t>
                      </a:r>
                      <a:r>
                        <a:rPr lang="en-GB" sz="1400" b="1" dirty="0" smtClean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</a:tr>
              <a:tr h="6119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err="1" smtClean="0">
                          <a:latin typeface="+mj-lt"/>
                        </a:rPr>
                        <a:t>Aiii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latin typeface="+mj-lt"/>
                        </a:rPr>
                        <a:t>Ecological protection is priority (minimum discharge to estuaries)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latin typeface="+mj-lt"/>
                        </a:rPr>
                        <a:t>All</a:t>
                      </a:r>
                      <a:r>
                        <a:rPr lang="en-GB" sz="1400" b="1" baseline="0" dirty="0" smtClean="0">
                          <a:latin typeface="+mj-lt"/>
                        </a:rPr>
                        <a:t> </a:t>
                      </a:r>
                      <a:r>
                        <a:rPr lang="en-GB" sz="1400" b="1" dirty="0" smtClean="0">
                          <a:latin typeface="+mj-lt"/>
                        </a:rPr>
                        <a:t>Clusters:</a:t>
                      </a:r>
                      <a:r>
                        <a:rPr lang="en-GB" sz="1400" b="1" baseline="0" dirty="0" smtClean="0">
                          <a:latin typeface="+mj-lt"/>
                        </a:rPr>
                        <a:t> </a:t>
                      </a:r>
                      <a:r>
                        <a:rPr lang="en-GB" sz="1400" b="1" dirty="0" smtClean="0">
                          <a:latin typeface="+mj-lt"/>
                        </a:rPr>
                        <a:t>Discharge</a:t>
                      </a:r>
                      <a:r>
                        <a:rPr lang="en-GB" sz="1400" b="1" baseline="0" dirty="0" smtClean="0">
                          <a:latin typeface="+mj-lt"/>
                        </a:rPr>
                        <a:t> current capacity, </a:t>
                      </a:r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remainder disposal through marine outfall</a:t>
                      </a:r>
                      <a:r>
                        <a:rPr lang="en-GB" sz="1400" b="1" baseline="0" dirty="0" smtClean="0">
                          <a:latin typeface="+mj-lt"/>
                        </a:rPr>
                        <a:t>.</a:t>
                      </a:r>
                      <a:endParaRPr lang="en-GB" sz="1400" b="1" dirty="0" smtClean="0">
                        <a:latin typeface="+mj-lt"/>
                      </a:endParaRPr>
                    </a:p>
                  </a:txBody>
                  <a:tcPr/>
                </a:tc>
              </a:tr>
              <a:tr h="611955"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  <a:endParaRPr lang="en-GB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Ecological protection is priority (minimum discharge to estuaries)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As Ai: Option for Central Cluster (discharge to </a:t>
                      </a:r>
                      <a:r>
                        <a:rPr lang="en-ZA" sz="1400" b="1" dirty="0" err="1" smtClean="0">
                          <a:latin typeface="+mj-lt"/>
                        </a:rPr>
                        <a:t>iSipingo</a:t>
                      </a:r>
                      <a:r>
                        <a:rPr lang="en-ZA" sz="1400" b="1" dirty="0" smtClean="0">
                          <a:latin typeface="+mj-lt"/>
                        </a:rPr>
                        <a:t>).</a:t>
                      </a:r>
                    </a:p>
                  </a:txBody>
                  <a:tcPr/>
                </a:tc>
              </a:tr>
              <a:tr h="6119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Bi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Minimum costs scenario (highest flow through estuaries)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Options for Central Cluster: </a:t>
                      </a:r>
                      <a:r>
                        <a:rPr lang="en-ZA" sz="1400" b="1" dirty="0" smtClean="0">
                          <a:latin typeface="+mj-lt"/>
                        </a:rPr>
                        <a:t>Low</a:t>
                      </a:r>
                      <a:r>
                        <a:rPr lang="en-ZA" sz="1400" b="1" baseline="0" dirty="0" smtClean="0">
                          <a:latin typeface="+mj-lt"/>
                        </a:rPr>
                        <a:t> nutrient discharge from (high costs)  </a:t>
                      </a:r>
                      <a:endParaRPr lang="en-ZA" sz="1400" b="1" dirty="0" smtClean="0">
                        <a:latin typeface="+mj-lt"/>
                      </a:endParaRPr>
                    </a:p>
                  </a:txBody>
                  <a:tcPr/>
                </a:tc>
              </a:tr>
              <a:tr h="86393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err="1" smtClean="0">
                          <a:latin typeface="+mj-lt"/>
                        </a:rPr>
                        <a:t>Bii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Minimum costs scenario (highest flow through estuaries)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As Bi: Different infrastructure options for</a:t>
                      </a:r>
                      <a:r>
                        <a:rPr lang="en-ZA" sz="1400" b="1" baseline="0" dirty="0" smtClean="0">
                          <a:latin typeface="+mj-lt"/>
                        </a:rPr>
                        <a:t> 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Cluster (lower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costs)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ZA" sz="1400" b="1" baseline="0" dirty="0" smtClean="0">
                          <a:latin typeface="+mj-lt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baseline="0" dirty="0" err="1" smtClean="0">
                          <a:latin typeface="+mj-lt"/>
                        </a:rPr>
                        <a:t>uMkhomazi</a:t>
                      </a:r>
                      <a:r>
                        <a:rPr lang="en-ZA" sz="1400" b="1" baseline="0" dirty="0" smtClean="0">
                          <a:latin typeface="+mj-lt"/>
                        </a:rPr>
                        <a:t> estuary received 50Ml/day WW flow .</a:t>
                      </a:r>
                      <a:endParaRPr lang="en-ZA" sz="1400" b="1" dirty="0" smtClean="0">
                        <a:latin typeface="+mj-lt"/>
                      </a:endParaRPr>
                    </a:p>
                  </a:txBody>
                  <a:tcPr/>
                </a:tc>
              </a:tr>
              <a:tr h="61195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err="1" smtClean="0">
                          <a:latin typeface="+mj-lt"/>
                        </a:rPr>
                        <a:t>Biii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Minimum costs scenario (highest flow through estuaries)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baseline="0" dirty="0" smtClean="0">
                          <a:latin typeface="+mj-lt"/>
                        </a:rPr>
                        <a:t>As Bi: Current treatment (high) nutrient discharge (low costs).</a:t>
                      </a:r>
                      <a:endParaRPr lang="en-ZA" sz="1400" b="1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4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Definitions </a:t>
            </a:r>
            <a:r>
              <a:rPr lang="en-GB" sz="2800" dirty="0" smtClean="0"/>
              <a:t>(</a:t>
            </a:r>
            <a:r>
              <a:rPr lang="en-GB" sz="2800" dirty="0"/>
              <a:t>2</a:t>
            </a:r>
            <a:r>
              <a:rPr lang="en-GB" sz="2800" dirty="0" smtClean="0"/>
              <a:t> of 2)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413953"/>
              </p:ext>
            </p:extLst>
          </p:nvPr>
        </p:nvGraphicFramePr>
        <p:xfrm>
          <a:off x="259308" y="1122363"/>
          <a:ext cx="876857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320"/>
                <a:gridCol w="3085900"/>
                <a:gridCol w="5034358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800" dirty="0" err="1" smtClean="0">
                          <a:latin typeface="+mj-lt"/>
                        </a:rPr>
                        <a:t>Sc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800" dirty="0" smtClean="0">
                          <a:latin typeface="+mj-lt"/>
                        </a:rPr>
                        <a:t>Scenario Description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 smtClean="0">
                          <a:latin typeface="+mj-lt"/>
                        </a:rPr>
                        <a:t>Comment</a:t>
                      </a:r>
                      <a:endParaRPr lang="en-GB" sz="1800" dirty="0">
                        <a:latin typeface="+mj-lt"/>
                      </a:endParaRPr>
                    </a:p>
                  </a:txBody>
                  <a:tcPr/>
                </a:tc>
              </a:tr>
              <a:tr h="8726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C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Current and short</a:t>
                      </a:r>
                      <a:r>
                        <a:rPr lang="en-ZA" sz="1400" b="1" baseline="0" dirty="0" smtClean="0">
                          <a:latin typeface="+mj-lt"/>
                        </a:rPr>
                        <a:t> term (</a:t>
                      </a:r>
                      <a:r>
                        <a:rPr lang="en-ZA" sz="1400" b="1" dirty="0" smtClean="0">
                          <a:latin typeface="+mj-lt"/>
                        </a:rPr>
                        <a:t>5 year) flow discharged into river systems, remainder through </a:t>
                      </a:r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marine outfall</a:t>
                      </a:r>
                      <a:r>
                        <a:rPr lang="en-ZA" sz="1400" b="1" dirty="0" smtClean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and Southern Clusters: Short term increases in discharges.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Cluster: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term increases in discharges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l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ow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nutrient discharge (high costs) 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b="1" dirty="0" smtClean="0">
                          <a:latin typeface="+mj-lt"/>
                        </a:rPr>
                        <a:t>Ci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and short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term (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year) flow discharged into river systems, remainder through </a:t>
                      </a:r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marine outfall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and Southern Clusters: Short term increases in discharges.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Cluster: 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C: Current treatment (high) nutrient discharge (low costs)  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D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and 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lang="en-ZA" sz="1400" b="1" dirty="0" smtClean="0">
                          <a:latin typeface="+mj-lt"/>
                        </a:rPr>
                        <a:t>edium</a:t>
                      </a:r>
                      <a:r>
                        <a:rPr lang="en-ZA" sz="1400" b="1" baseline="0" dirty="0" smtClean="0">
                          <a:latin typeface="+mj-lt"/>
                        </a:rPr>
                        <a:t> term (</a:t>
                      </a:r>
                      <a:r>
                        <a:rPr lang="en-ZA" sz="1400" b="1" dirty="0" smtClean="0">
                          <a:latin typeface="+mj-lt"/>
                        </a:rPr>
                        <a:t>10 year) flow discharged into river systems, remainder through </a:t>
                      </a:r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marine outfall</a:t>
                      </a:r>
                      <a:r>
                        <a:rPr lang="en-ZA" sz="1400" b="1" dirty="0" smtClean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and Southern Clusters: Medium term increases in discharges.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Cluster: Low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nutrient discharge (high costs)  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Di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Current and 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lang="en-ZA" sz="1400" b="1" dirty="0" smtClean="0">
                          <a:latin typeface="+mj-lt"/>
                        </a:rPr>
                        <a:t>edium</a:t>
                      </a:r>
                      <a:r>
                        <a:rPr lang="en-ZA" sz="1400" b="1" baseline="0" dirty="0" smtClean="0">
                          <a:latin typeface="+mj-lt"/>
                        </a:rPr>
                        <a:t> term (</a:t>
                      </a:r>
                      <a:r>
                        <a:rPr lang="en-ZA" sz="1400" b="1" dirty="0" smtClean="0">
                          <a:latin typeface="+mj-lt"/>
                        </a:rPr>
                        <a:t>10 year) flow discharged into river systems, remainder through </a:t>
                      </a:r>
                      <a:r>
                        <a:rPr lang="en-GB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marine outfall</a:t>
                      </a:r>
                      <a:r>
                        <a:rPr lang="en-ZA" sz="1400" b="1" dirty="0" smtClean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and Southern Clusters: Medium term increases in discharges.</a:t>
                      </a:r>
                      <a:endParaRPr lang="en-ZA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Cluster: 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D: Current treatment (high) nutrient discharge </a:t>
                      </a:r>
                      <a:r>
                        <a:rPr lang="en-ZA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WWTW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(low costs)  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1593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E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Indirect re-use  (consider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volume and practicalities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Remainder According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Scenario C.</a:t>
                      </a:r>
                      <a:endParaRPr lang="en-ZA" sz="1400" b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and Southern Clusters</a:t>
                      </a:r>
                      <a:r>
                        <a:rPr lang="en-ZA" sz="1400" b="1" dirty="0" smtClean="0">
                          <a:latin typeface="+mj-lt"/>
                        </a:rPr>
                        <a:t>: Reuse 50% if future </a:t>
                      </a:r>
                      <a:r>
                        <a:rPr lang="en-ZA" sz="1400" b="1" dirty="0" err="1" smtClean="0">
                          <a:latin typeface="+mj-lt"/>
                        </a:rPr>
                        <a:t>ww</a:t>
                      </a:r>
                      <a:r>
                        <a:rPr lang="en-ZA" sz="1400" b="1" dirty="0" smtClean="0">
                          <a:latin typeface="+mj-lt"/>
                        </a:rPr>
                        <a:t> flow.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Cluster</a:t>
                      </a:r>
                      <a:r>
                        <a:rPr lang="en-ZA" sz="1400" b="1" dirty="0" smtClean="0">
                          <a:latin typeface="+mj-lt"/>
                        </a:rPr>
                        <a:t>: Reuse</a:t>
                      </a:r>
                      <a:r>
                        <a:rPr lang="en-ZA" sz="1400" b="1" baseline="0" dirty="0" smtClean="0">
                          <a:latin typeface="+mj-lt"/>
                        </a:rPr>
                        <a:t> via Hazelmere Dam.</a:t>
                      </a:r>
                      <a:endParaRPr lang="en-ZA" sz="1400" b="1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latin typeface="+mj-lt"/>
                        </a:rPr>
                        <a:t>F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 re-use  (consider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volume and practicalities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Remainder According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Scenario C.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and Southern Clusters: Reuse 50% if future </a:t>
                      </a:r>
                      <a:r>
                        <a:rPr lang="en-ZA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</a:t>
                      </a: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flow.</a:t>
                      </a:r>
                    </a:p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Cluster: High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level of treatment (high operating costs), supply into distribution system. 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5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040" y="274638"/>
            <a:ext cx="7403891" cy="584775"/>
          </a:xfrm>
          <a:noFill/>
        </p:spPr>
        <p:txBody>
          <a:bodyPr wrap="square">
            <a:spAutoFit/>
          </a:bodyPr>
          <a:lstStyle/>
          <a:p>
            <a:pPr algn="l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ZA" sz="3200" dirty="0">
                <a:solidFill>
                  <a:srgbClr val="A4B16F"/>
                </a:solidFill>
                <a:latin typeface="Gill Sans"/>
                <a:ea typeface="+mn-ea"/>
                <a:cs typeface="Gill Sans"/>
              </a:rPr>
              <a:t>Identified Option </a:t>
            </a:r>
            <a:r>
              <a:rPr lang="en-ZA" sz="32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rPr>
              <a:t>in the Central Cluster</a:t>
            </a:r>
            <a:endParaRPr lang="en-GB" sz="3200" dirty="0">
              <a:solidFill>
                <a:srgbClr val="A4B16F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417642"/>
            <a:ext cx="7556500" cy="4525963"/>
          </a:xfrm>
        </p:spPr>
        <p:txBody>
          <a:bodyPr/>
          <a:lstStyle/>
          <a:p>
            <a:r>
              <a:rPr lang="en-ZA" dirty="0"/>
              <a:t>Identified 27 primary options related to each river system</a:t>
            </a:r>
          </a:p>
          <a:p>
            <a:pPr lvl="1"/>
            <a:r>
              <a:rPr lang="en-ZA" dirty="0"/>
              <a:t>Sub-options: Relating to levels of treatment and phasing. </a:t>
            </a:r>
          </a:p>
          <a:p>
            <a:pPr lvl="1"/>
            <a:r>
              <a:rPr lang="en-ZA" dirty="0"/>
              <a:t>Eliminate 12 options through inspection </a:t>
            </a:r>
          </a:p>
          <a:p>
            <a:pPr lvl="1"/>
            <a:r>
              <a:rPr lang="en-ZA" dirty="0"/>
              <a:t>Prepare concept design and costing for 15 primary options.</a:t>
            </a:r>
          </a:p>
          <a:p>
            <a:pPr lvl="2"/>
            <a:r>
              <a:rPr lang="en-ZA" dirty="0"/>
              <a:t>(Capital and </a:t>
            </a:r>
            <a:r>
              <a:rPr lang="en-ZA" dirty="0" err="1"/>
              <a:t>O&amp;M</a:t>
            </a:r>
            <a:r>
              <a:rPr lang="en-ZA" dirty="0"/>
              <a:t> costs) </a:t>
            </a:r>
            <a:endParaRPr lang="en-ZA" dirty="0" smtClean="0"/>
          </a:p>
          <a:p>
            <a:r>
              <a:rPr lang="en-ZA" dirty="0" smtClean="0"/>
              <a:t>Indirect reuse (Hazelmere Dam) </a:t>
            </a:r>
            <a:endParaRPr lang="en-ZA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699" y="5854184"/>
            <a:ext cx="63060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Information obtained from eThekwini Wastewater Disposal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744" y="274638"/>
            <a:ext cx="7513074" cy="954107"/>
          </a:xfrm>
          <a:noFill/>
        </p:spPr>
        <p:txBody>
          <a:bodyPr wrap="square">
            <a:spAutoFit/>
          </a:bodyPr>
          <a:lstStyle/>
          <a:p>
            <a:pPr algn="l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ZA" sz="2800" dirty="0" smtClean="0">
                <a:solidFill>
                  <a:srgbClr val="A4B16F"/>
                </a:solidFill>
                <a:latin typeface="Gill Sans"/>
                <a:ea typeface="+mn-ea"/>
                <a:cs typeface="Gill Sans"/>
              </a:rPr>
              <a:t>Wastewater Management Options’ Cost Estimates</a:t>
            </a:r>
            <a:endParaRPr lang="en-GB" sz="2800" dirty="0">
              <a:solidFill>
                <a:srgbClr val="A4B16F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027" y="1234440"/>
            <a:ext cx="7271982" cy="4389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2800" dirty="0" smtClean="0"/>
              <a:t>Obtained costs from eThekwini’s </a:t>
            </a:r>
            <a:r>
              <a:rPr lang="en-ZA" sz="2800" dirty="0"/>
              <a:t>s</a:t>
            </a:r>
            <a:r>
              <a:rPr lang="en-ZA" sz="2800" dirty="0" smtClean="0"/>
              <a:t>tudy for specific wastewater disposal options.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2800" dirty="0" smtClean="0"/>
              <a:t>Combined disposal options to form scenarios.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2800" dirty="0" err="1" smtClean="0"/>
              <a:t>Ugu</a:t>
            </a:r>
            <a:r>
              <a:rPr lang="en-ZA" sz="2800" dirty="0" smtClean="0"/>
              <a:t> and </a:t>
            </a:r>
            <a:r>
              <a:rPr lang="en-ZA" sz="2800" dirty="0" err="1" smtClean="0"/>
              <a:t>Illembe</a:t>
            </a:r>
            <a:r>
              <a:rPr lang="en-ZA" sz="2800" dirty="0" smtClean="0"/>
              <a:t>: Determined rations of CAPEX (R/m</a:t>
            </a:r>
            <a:r>
              <a:rPr lang="en-ZA" sz="2800" baseline="30000" dirty="0" smtClean="0"/>
              <a:t>3</a:t>
            </a:r>
            <a:r>
              <a:rPr lang="en-ZA" sz="2800" dirty="0" smtClean="0"/>
              <a:t>) and </a:t>
            </a:r>
            <a:r>
              <a:rPr lang="en-ZA" sz="2800" dirty="0" err="1" smtClean="0"/>
              <a:t>OPEX</a:t>
            </a:r>
            <a:r>
              <a:rPr lang="en-ZA" sz="2800" dirty="0" smtClean="0"/>
              <a:t> (R per annum /m</a:t>
            </a:r>
            <a:r>
              <a:rPr lang="en-ZA" sz="2800" baseline="30000" dirty="0" smtClean="0"/>
              <a:t>3</a:t>
            </a:r>
            <a:r>
              <a:rPr lang="en-ZA" sz="2800" dirty="0" smtClean="0"/>
              <a:t>) and apply to relevant volumes for </a:t>
            </a:r>
            <a:r>
              <a:rPr lang="en-ZA" sz="2800" dirty="0" err="1" smtClean="0"/>
              <a:t>Ugu</a:t>
            </a:r>
            <a:r>
              <a:rPr lang="en-ZA" sz="2800" dirty="0" smtClean="0"/>
              <a:t> and </a:t>
            </a:r>
            <a:r>
              <a:rPr lang="en-ZA" sz="2800" dirty="0" err="1" smtClean="0"/>
              <a:t>Illembe</a:t>
            </a:r>
            <a:r>
              <a:rPr lang="en-ZA" sz="2800" dirty="0" smtClean="0"/>
              <a:t> scenarios.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ZA" sz="2800" dirty="0" smtClean="0"/>
              <a:t>Cost results are input to macro-economic model.</a:t>
            </a:r>
            <a:r>
              <a:rPr lang="en-ZA" sz="2800" dirty="0"/>
              <a:t>	</a:t>
            </a:r>
            <a:r>
              <a:rPr lang="en-ZA" sz="2800" dirty="0" smtClean="0"/>
              <a:t>  </a:t>
            </a:r>
            <a:r>
              <a:rPr lang="en-ZA" sz="2400" dirty="0" smtClean="0"/>
              <a:t>(</a:t>
            </a:r>
            <a:r>
              <a:rPr lang="en-ZA" sz="2400" dirty="0"/>
              <a:t>see </a:t>
            </a:r>
            <a:r>
              <a:rPr lang="en-ZA" sz="2400" dirty="0" smtClean="0"/>
              <a:t>agenda Item </a:t>
            </a:r>
            <a:r>
              <a:rPr lang="en-ZA" sz="2400" dirty="0"/>
              <a:t>6.5 </a:t>
            </a:r>
            <a:r>
              <a:rPr lang="en-ZA" sz="2400" dirty="0" smtClean="0"/>
              <a:t>presentation) </a:t>
            </a:r>
            <a:endParaRPr lang="en-ZA" sz="2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ZA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141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43" y="3068150"/>
            <a:ext cx="902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ZA" sz="2800" b="1" dirty="0" smtClean="0">
                <a:latin typeface="Futura Md BT" pitchFamily="34" charset="0"/>
              </a:rPr>
              <a:t>QUESTIONS FOR CLARIFICATION</a:t>
            </a:r>
            <a:endParaRPr lang="en-ZA" sz="2800" b="1" dirty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1143000"/>
          </a:xfrm>
        </p:spPr>
        <p:txBody>
          <a:bodyPr/>
          <a:lstStyle/>
          <a:p>
            <a:r>
              <a:rPr lang="en-ZA" altLang="en-US" sz="3600" b="1" dirty="0">
                <a:latin typeface="Futura Bk BT" panose="020B0502020204020303" pitchFamily="34" charset="0"/>
                <a:ea typeface="MS PGothic" pitchFamily="34" charset="-128"/>
              </a:rPr>
              <a:t>Mvoti Study integrated steps</a:t>
            </a:r>
            <a:br>
              <a:rPr lang="en-ZA" altLang="en-US" sz="3600" b="1" dirty="0">
                <a:latin typeface="Futura Bk BT" panose="020B0502020204020303" pitchFamily="34" charset="0"/>
                <a:ea typeface="MS PGothic" pitchFamily="34" charset="-128"/>
              </a:rPr>
            </a:br>
            <a:endParaRPr lang="en-GB" sz="3600" b="1" dirty="0">
              <a:latin typeface="Futura Bk BT" panose="020B05020202040203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572888"/>
              </p:ext>
            </p:extLst>
          </p:nvPr>
        </p:nvGraphicFramePr>
        <p:xfrm>
          <a:off x="285750" y="887390"/>
          <a:ext cx="8606730" cy="502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42459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l" defTabSz="914400" rtl="0" eaLnBrk="1" latinLnBrk="0" hangingPunct="1">
              <a:buFont typeface="+mj-lt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4232077-F3FA-4D9A-B13B-0D03C25F0098}" type="slidenum">
              <a:rPr lang="en-US" altLang="en-US" sz="1800" smtClean="0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en-US" alt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5943578"/>
            <a:ext cx="8572500" cy="633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Z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 Scenario Evaluation, MC determination</a:t>
            </a:r>
            <a:endParaRPr lang="en-GB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432636" y="6034065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476250" y="3143592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498024" y="3949122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630363" y="266883"/>
            <a:ext cx="7458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A4B16F"/>
                </a:solidFill>
                <a:latin typeface="Gill Sans"/>
                <a:cs typeface="Gill Sans"/>
              </a:defRPr>
            </a:lvl1pPr>
          </a:lstStyle>
          <a:p>
            <a:r>
              <a:rPr lang="en-US" sz="3200" dirty="0"/>
              <a:t>Layout of Presentation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531938" y="1474788"/>
            <a:ext cx="75565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Arial" pitchFamily="34" charset="0"/>
                <a:ea typeface="ＭＳ Ｐゴシック" pitchFamily="34" charset="-128"/>
              </a:defRPr>
            </a:lvl1pPr>
            <a:lvl2pPr marL="102870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ZA" altLang="en-US" sz="2800" dirty="0"/>
              <a:t>Scenarios, evaluation and comparison (recap)</a:t>
            </a:r>
          </a:p>
          <a:p>
            <a:r>
              <a:rPr lang="en-ZA" altLang="en-US" sz="2800" dirty="0"/>
              <a:t>Waste water management scenarios – Why is it relevant?</a:t>
            </a:r>
          </a:p>
          <a:p>
            <a:r>
              <a:rPr lang="en-ZA" altLang="en-US" sz="2800" dirty="0" smtClean="0"/>
              <a:t>Extent </a:t>
            </a:r>
            <a:r>
              <a:rPr lang="en-ZA" altLang="en-US" sz="2800" dirty="0"/>
              <a:t>of wastewater generation in the three estuary </a:t>
            </a:r>
            <a:r>
              <a:rPr lang="en-ZA" altLang="en-US" sz="2800" dirty="0" err="1"/>
              <a:t>IUA</a:t>
            </a:r>
            <a:r>
              <a:rPr lang="en-ZA" altLang="en-US" sz="2800" dirty="0"/>
              <a:t> clusters (current and future)</a:t>
            </a:r>
          </a:p>
          <a:p>
            <a:r>
              <a:rPr lang="en-ZA" altLang="en-US" sz="2800" dirty="0"/>
              <a:t>Alternative Wastewater Management Measures</a:t>
            </a:r>
          </a:p>
          <a:p>
            <a:r>
              <a:rPr lang="en-ZA" altLang="en-US" sz="2800" dirty="0"/>
              <a:t>Formulation of scenarios for analysis</a:t>
            </a:r>
          </a:p>
        </p:txBody>
      </p:sp>
    </p:spTree>
    <p:extLst>
      <p:ext uri="{BB962C8B-B14F-4D97-AF65-F5344CB8AC3E}">
        <p14:creationId xmlns:p14="http://schemas.microsoft.com/office/powerpoint/2010/main" val="2183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6662" y="274638"/>
            <a:ext cx="7567689" cy="1143000"/>
          </a:xfrm>
        </p:spPr>
        <p:txBody>
          <a:bodyPr/>
          <a:lstStyle/>
          <a:p>
            <a:pPr>
              <a:defRPr/>
            </a:pPr>
            <a:r>
              <a:rPr dirty="0" smtClean="0"/>
              <a:t>What are scenarios</a:t>
            </a:r>
            <a:r>
              <a:rPr lang="en-ZA" dirty="0" smtClean="0"/>
              <a:t> used for</a:t>
            </a:r>
            <a:r>
              <a:rPr dirty="0" smtClean="0"/>
              <a:t>?</a:t>
            </a:r>
            <a:r>
              <a:rPr lang="en-ZA" dirty="0" smtClean="0"/>
              <a:t> </a:t>
            </a:r>
            <a:r>
              <a:rPr lang="en-ZA" sz="3200" dirty="0" smtClean="0"/>
              <a:t>(recap)</a:t>
            </a:r>
            <a:endParaRPr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422400" y="1417642"/>
            <a:ext cx="7721600" cy="4525963"/>
          </a:xfrm>
        </p:spPr>
        <p:txBody>
          <a:bodyPr anchor="ctr"/>
          <a:lstStyle/>
          <a:p>
            <a:pPr>
              <a:spcAft>
                <a:spcPts val="1800"/>
              </a:spcAft>
            </a:pPr>
            <a:r>
              <a:rPr lang="en-ZA" sz="3600" dirty="0" smtClean="0"/>
              <a:t>Different levels of water use and protection are evaluated with the aim to find a preferred balanced scenario.</a:t>
            </a:r>
          </a:p>
          <a:p>
            <a:pPr>
              <a:spcAft>
                <a:spcPts val="1800"/>
              </a:spcAft>
            </a:pPr>
            <a:r>
              <a:rPr lang="en-ZA" sz="3600" dirty="0" smtClean="0"/>
              <a:t>Water Resource Classification is the process to evaluate and recommend what that balance scenario entails.</a:t>
            </a:r>
            <a:endParaRPr lang="en-ZA" sz="3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77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Scenarios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417642"/>
            <a:ext cx="7721600" cy="4525963"/>
          </a:xfrm>
        </p:spPr>
        <p:txBody>
          <a:bodyPr/>
          <a:lstStyle/>
          <a:p>
            <a:r>
              <a:rPr lang="en-GB" sz="2400" dirty="0" smtClean="0"/>
              <a:t>Mvoti River System Scenarios:</a:t>
            </a:r>
          </a:p>
          <a:p>
            <a:pPr lvl="1"/>
            <a:r>
              <a:rPr lang="en-GB" sz="2000" dirty="0" err="1" smtClean="0"/>
              <a:t>EWR</a:t>
            </a:r>
            <a:r>
              <a:rPr lang="en-GB" sz="2000" dirty="0" smtClean="0"/>
              <a:t> releases,  </a:t>
            </a:r>
            <a:r>
              <a:rPr lang="en-GB" sz="2000" dirty="0" err="1" smtClean="0"/>
              <a:t>Isithundu</a:t>
            </a:r>
            <a:r>
              <a:rPr lang="en-GB" sz="2000" dirty="0" smtClean="0"/>
              <a:t> &amp; </a:t>
            </a:r>
            <a:r>
              <a:rPr lang="en-GB" sz="2000" dirty="0" err="1" smtClean="0"/>
              <a:t>Imvutshane</a:t>
            </a:r>
            <a:r>
              <a:rPr lang="en-GB" sz="2000" dirty="0" smtClean="0"/>
              <a:t> dams.</a:t>
            </a:r>
          </a:p>
          <a:p>
            <a:r>
              <a:rPr lang="en-GB" sz="2400" dirty="0"/>
              <a:t>Mkomazi River System:</a:t>
            </a:r>
          </a:p>
          <a:p>
            <a:pPr lvl="1"/>
            <a:r>
              <a:rPr lang="en-ZA" sz="2000" dirty="0" err="1"/>
              <a:t>EWR</a:t>
            </a:r>
            <a:r>
              <a:rPr lang="en-ZA" sz="2000" dirty="0"/>
              <a:t> releases,  Smithfield &amp;  </a:t>
            </a:r>
            <a:r>
              <a:rPr lang="en-ZA" sz="2000" dirty="0" err="1"/>
              <a:t>Ngwadini</a:t>
            </a:r>
            <a:r>
              <a:rPr lang="en-ZA" sz="2000" dirty="0"/>
              <a:t> dam, Operating Releases.</a:t>
            </a:r>
          </a:p>
          <a:p>
            <a:r>
              <a:rPr lang="en-ZA" sz="2400" dirty="0" err="1"/>
              <a:t>uMngeni</a:t>
            </a:r>
            <a:r>
              <a:rPr lang="en-ZA" sz="2400" dirty="0"/>
              <a:t> River System:</a:t>
            </a:r>
          </a:p>
          <a:p>
            <a:pPr lvl="1"/>
            <a:r>
              <a:rPr lang="en-ZA" sz="2000" dirty="0" err="1"/>
              <a:t>Mooi-Mgeni</a:t>
            </a:r>
            <a:r>
              <a:rPr lang="en-ZA" sz="2000" dirty="0"/>
              <a:t> Scheme, Re-use: </a:t>
            </a:r>
            <a:r>
              <a:rPr lang="en-ZA" sz="2000" dirty="0" err="1"/>
              <a:t>Darvill</a:t>
            </a:r>
            <a:r>
              <a:rPr lang="en-ZA" sz="2000" dirty="0"/>
              <a:t> &amp; </a:t>
            </a:r>
            <a:r>
              <a:rPr lang="en-ZA" sz="2000" dirty="0" err="1"/>
              <a:t>Ethekwini</a:t>
            </a:r>
            <a:r>
              <a:rPr lang="en-ZA" sz="2000" dirty="0"/>
              <a:t> </a:t>
            </a:r>
          </a:p>
          <a:p>
            <a:r>
              <a:rPr lang="en-ZA" sz="2400" dirty="0" err="1"/>
              <a:t>uMdloti</a:t>
            </a:r>
            <a:r>
              <a:rPr lang="en-ZA" sz="2400" dirty="0"/>
              <a:t> / </a:t>
            </a:r>
            <a:r>
              <a:rPr lang="en-GB" sz="2400" dirty="0" err="1"/>
              <a:t>uThongathi</a:t>
            </a:r>
            <a:r>
              <a:rPr lang="en-ZA" sz="2400" dirty="0"/>
              <a:t> River System:</a:t>
            </a:r>
          </a:p>
          <a:p>
            <a:pPr lvl="1"/>
            <a:r>
              <a:rPr lang="en-ZA" sz="2000" dirty="0"/>
              <a:t>Hazelmere Dam Raising,  Indirect Re-use, eThekwini Wastewater Disposal Options.</a:t>
            </a:r>
          </a:p>
          <a:p>
            <a:r>
              <a:rPr lang="en-ZA" sz="2400" dirty="0" smtClean="0"/>
              <a:t>River system (estuaries) with wastewater discharges</a:t>
            </a:r>
          </a:p>
          <a:p>
            <a:pPr lvl="1"/>
            <a:r>
              <a:rPr lang="en-ZA" sz="2000" dirty="0" smtClean="0"/>
              <a:t>See subsequent slides</a:t>
            </a: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9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630363" y="266883"/>
            <a:ext cx="7458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A4B16F"/>
                </a:solidFill>
                <a:latin typeface="Gill Sans"/>
                <a:cs typeface="Gill Sans"/>
              </a:defRPr>
            </a:lvl1pPr>
          </a:lstStyle>
          <a:p>
            <a:pPr>
              <a:spcAft>
                <a:spcPts val="600"/>
              </a:spcAft>
            </a:pPr>
            <a:r>
              <a:rPr lang="en-ZA" altLang="en-US" sz="3200" dirty="0" smtClean="0"/>
              <a:t>Wastewater </a:t>
            </a:r>
            <a:r>
              <a:rPr lang="en-ZA" altLang="en-US" sz="3200" dirty="0"/>
              <a:t>management scenarios – Why is it relevant?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531938" y="1867034"/>
            <a:ext cx="7380050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dirty="0" smtClean="0"/>
              <a:t>Typical ecological implication on estuary health:</a:t>
            </a: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000" dirty="0" smtClean="0"/>
              <a:t>Change in function (open and close characteristics) of estuary due to continuous base flow.</a:t>
            </a: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000" dirty="0" smtClean="0"/>
              <a:t>Elevated nutrient load causing eutrophication, resulting in depletion of dissolved oxygen concentrations, inhibiting organism health. 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dirty="0" smtClean="0"/>
              <a:t>Increasing need for waterborne sanitation services requiring treatment and disposal.</a:t>
            </a:r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642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040" y="274638"/>
            <a:ext cx="8229600" cy="569387"/>
          </a:xfrm>
          <a:noFill/>
        </p:spPr>
        <p:txBody>
          <a:bodyPr wrap="square">
            <a:spAutoFit/>
          </a:bodyPr>
          <a:lstStyle/>
          <a:p>
            <a:pPr algn="l" defTabSz="914400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en-ZA" sz="3100" dirty="0">
                <a:solidFill>
                  <a:srgbClr val="A4B16F"/>
                </a:solidFill>
                <a:latin typeface="Gill Sans"/>
                <a:ea typeface="+mn-ea"/>
                <a:cs typeface="Gill Sans"/>
              </a:rPr>
              <a:t>Classification Perspective</a:t>
            </a:r>
            <a:endParaRPr lang="en-GB" sz="3100" dirty="0">
              <a:solidFill>
                <a:srgbClr val="A4B16F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417642"/>
            <a:ext cx="7721600" cy="4525963"/>
          </a:xfrm>
        </p:spPr>
        <p:txBody>
          <a:bodyPr/>
          <a:lstStyle/>
          <a:p>
            <a:r>
              <a:rPr lang="en-ZA" sz="2800" dirty="0"/>
              <a:t>Classification entails finding an appropriate balance between the protection of the ecology , on the one hand, and the </a:t>
            </a:r>
            <a:r>
              <a:rPr lang="en-ZA" sz="2800" dirty="0" smtClean="0"/>
              <a:t>implication on water use, </a:t>
            </a:r>
            <a:r>
              <a:rPr lang="en-ZA" sz="2800" dirty="0"/>
              <a:t>on the other.</a:t>
            </a:r>
          </a:p>
          <a:p>
            <a:pPr lvl="1"/>
            <a:r>
              <a:rPr lang="en-ZA" sz="2400" dirty="0"/>
              <a:t>Balance derived by considering and evaluation scenarios. </a:t>
            </a:r>
          </a:p>
          <a:p>
            <a:r>
              <a:rPr lang="en-ZA" sz="2800" dirty="0" smtClean="0"/>
              <a:t>DWS </a:t>
            </a:r>
            <a:r>
              <a:rPr lang="en-ZA" sz="2800" dirty="0"/>
              <a:t>study identified the need </a:t>
            </a:r>
            <a:r>
              <a:rPr lang="en-ZA" sz="2800" dirty="0" smtClean="0"/>
              <a:t>to assess </a:t>
            </a:r>
            <a:r>
              <a:rPr lang="en-ZA" sz="2800" dirty="0"/>
              <a:t>alternative wastewater disposal options in context of the implication on the ecological health of the affected estuaries.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91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630363" y="266883"/>
            <a:ext cx="7458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A4B16F"/>
                </a:solidFill>
                <a:latin typeface="Gill Sans"/>
                <a:cs typeface="Gill Sans"/>
              </a:defRPr>
            </a:lvl1pPr>
          </a:lstStyle>
          <a:p>
            <a:pPr>
              <a:spcAft>
                <a:spcPts val="600"/>
              </a:spcAft>
            </a:pPr>
            <a:r>
              <a:rPr lang="en-ZA" altLang="en-US" sz="3200" dirty="0" smtClean="0"/>
              <a:t>Information sources to define the extent of wastewater discharges and scenarios</a:t>
            </a:r>
            <a:endParaRPr lang="en-ZA" altLang="en-US" sz="3200" dirty="0"/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531938" y="1207624"/>
            <a:ext cx="7556500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000" dirty="0" smtClean="0"/>
              <a:t>Southern Cluster (</a:t>
            </a:r>
            <a:r>
              <a:rPr lang="en-ZA" altLang="en-US" sz="2000" dirty="0" err="1" smtClean="0"/>
              <a:t>Ugu</a:t>
            </a:r>
            <a:r>
              <a:rPr lang="en-ZA" altLang="en-US" sz="2000" dirty="0" smtClean="0"/>
              <a:t> </a:t>
            </a:r>
            <a:r>
              <a:rPr lang="en-ZA" altLang="en-US" sz="2000" dirty="0" err="1" smtClean="0"/>
              <a:t>DM</a:t>
            </a:r>
            <a:r>
              <a:rPr lang="en-ZA" altLang="en-US" sz="2000" dirty="0" smtClean="0"/>
              <a:t>)</a:t>
            </a: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000" dirty="0" smtClean="0"/>
              <a:t>Green Drop GIS Data – location</a:t>
            </a: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000" dirty="0" smtClean="0"/>
              <a:t>Current discharge volumes (Green Drop)</a:t>
            </a: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000" dirty="0" err="1" smtClean="0"/>
              <a:t>Ulitmate</a:t>
            </a:r>
            <a:r>
              <a:rPr lang="en-ZA" altLang="en-US" sz="2000" dirty="0" smtClean="0"/>
              <a:t> </a:t>
            </a:r>
            <a:r>
              <a:rPr lang="en-ZA" altLang="en-US" sz="2000" dirty="0" err="1"/>
              <a:t>d</a:t>
            </a:r>
            <a:r>
              <a:rPr lang="en-ZA" altLang="en-US" sz="2000" dirty="0" err="1" smtClean="0"/>
              <a:t>ischage</a:t>
            </a:r>
            <a:r>
              <a:rPr lang="en-ZA" altLang="en-US" sz="2000" dirty="0" smtClean="0"/>
              <a:t> volumes (ISP,WSDP, DWS Studies)</a:t>
            </a: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000" dirty="0" smtClean="0"/>
              <a:t>Northern Cluster (iLembe </a:t>
            </a:r>
            <a:r>
              <a:rPr lang="en-ZA" altLang="en-US" sz="2000" dirty="0" err="1" smtClean="0"/>
              <a:t>DM</a:t>
            </a:r>
            <a:r>
              <a:rPr lang="en-ZA" altLang="en-US" sz="2000" dirty="0" smtClean="0"/>
              <a:t>)</a:t>
            </a: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000" dirty="0"/>
              <a:t>GIS data – location of treatment </a:t>
            </a:r>
            <a:r>
              <a:rPr lang="en-ZA" altLang="en-US" sz="2000" dirty="0" smtClean="0"/>
              <a:t>plants</a:t>
            </a: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000" dirty="0"/>
              <a:t>Current discharge volumes (Green Drop</a:t>
            </a:r>
            <a:r>
              <a:rPr lang="en-ZA" altLang="en-US" sz="2000" dirty="0" smtClean="0"/>
              <a:t>)</a:t>
            </a:r>
          </a:p>
          <a:p>
            <a:pPr marL="1028700" lvl="1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000" dirty="0" err="1"/>
              <a:t>Ulitmate</a:t>
            </a:r>
            <a:r>
              <a:rPr lang="en-ZA" altLang="en-US" sz="2000" dirty="0"/>
              <a:t> </a:t>
            </a:r>
            <a:r>
              <a:rPr lang="en-ZA" altLang="en-US" sz="2000" dirty="0" err="1"/>
              <a:t>d</a:t>
            </a:r>
            <a:r>
              <a:rPr lang="en-ZA" altLang="en-US" sz="2000" dirty="0" err="1" smtClean="0"/>
              <a:t>ischage</a:t>
            </a:r>
            <a:r>
              <a:rPr lang="en-ZA" altLang="en-US" sz="2000" dirty="0" smtClean="0"/>
              <a:t> </a:t>
            </a:r>
            <a:r>
              <a:rPr lang="en-ZA" altLang="en-US" sz="2000" dirty="0"/>
              <a:t>volumes (ISP,WSDP, DWS </a:t>
            </a:r>
            <a:r>
              <a:rPr lang="en-ZA" altLang="en-US" sz="2000" dirty="0" smtClean="0"/>
              <a:t>Studies, </a:t>
            </a:r>
            <a:r>
              <a:rPr lang="en-ZA" altLang="en-US" sz="2000" dirty="0" err="1" smtClean="0"/>
              <a:t>Siza</a:t>
            </a:r>
            <a:r>
              <a:rPr lang="en-ZA" altLang="en-US" sz="2000" dirty="0" smtClean="0"/>
              <a:t> Water)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2000" dirty="0" smtClean="0"/>
              <a:t>Central Cluster (eThekwini MM): 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ZA" altLang="en-US" sz="2000" dirty="0" smtClean="0"/>
              <a:t>GIS data – location of treatment plants.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ZA" altLang="en-US" sz="2000" dirty="0" smtClean="0"/>
              <a:t>Current discharge volumes and quality.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</a:pPr>
            <a:r>
              <a:rPr lang="en-ZA" sz="2000" dirty="0"/>
              <a:t>Spatial Development </a:t>
            </a:r>
            <a:r>
              <a:rPr lang="en-ZA" sz="2000" dirty="0" smtClean="0"/>
              <a:t>Plan with associated Ultimate Wastewater Discharge Scenario.</a:t>
            </a:r>
            <a:endParaRPr lang="en-ZA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45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6"/>
            <a:ext cx="9144000" cy="68580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408357" y="1368628"/>
            <a:ext cx="4124284" cy="2771550"/>
            <a:chOff x="2408357" y="1368628"/>
            <a:chExt cx="4124284" cy="2771550"/>
          </a:xfrm>
        </p:grpSpPr>
        <p:sp>
          <p:nvSpPr>
            <p:cNvPr id="4" name="Oval 3"/>
            <p:cNvSpPr/>
            <p:nvPr/>
          </p:nvSpPr>
          <p:spPr>
            <a:xfrm rot="1773452">
              <a:off x="5973083" y="2128355"/>
              <a:ext cx="559558" cy="2011823"/>
            </a:xfrm>
            <a:prstGeom prst="ellipse">
              <a:avLst/>
            </a:prstGeom>
            <a:noFill/>
            <a:ln w="1238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408357" y="1368628"/>
              <a:ext cx="3527224" cy="1666726"/>
              <a:chOff x="2408357" y="1368628"/>
              <a:chExt cx="3527224" cy="166672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408357" y="1368628"/>
                <a:ext cx="1827744" cy="16667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alpha val="99000"/>
                  </a:schemeClr>
                </a:solidFill>
              </a:ln>
            </p:spPr>
            <p:txBody>
              <a:bodyPr wrap="square" rtlCol="0">
                <a:noAutofit/>
              </a:bodyPr>
              <a:lstStyle>
                <a:defPPr>
                  <a:defRPr lang="en-US"/>
                </a:defPPr>
                <a:lvl1pPr algn="ctr">
                  <a:defRPr sz="1600" b="1"/>
                </a:lvl1pPr>
                <a:lvl2pPr marL="552450" lvl="1" indent="-285750">
                  <a:buFont typeface="Courier New" panose="02070309020205020404" pitchFamily="49" charset="0"/>
                  <a:buChar char="o"/>
                  <a:defRPr sz="1400"/>
                </a:lvl2pPr>
              </a:lstStyle>
              <a:p>
                <a:r>
                  <a:rPr lang="en-GB" dirty="0"/>
                  <a:t>Central Cluster (CC)</a:t>
                </a:r>
              </a:p>
              <a:p>
                <a:pPr marL="180975" indent="-180975" algn="l">
                  <a:buFont typeface="Arial" panose="020B0604020202020204" pitchFamily="34" charset="0"/>
                  <a:buChar char="•"/>
                </a:pPr>
                <a:r>
                  <a:rPr lang="en-GB" sz="1400" b="0" dirty="0"/>
                  <a:t>16 </a:t>
                </a:r>
                <a:r>
                  <a:rPr lang="en-GB" sz="1400" b="0" dirty="0" smtClean="0"/>
                  <a:t>Estuaries</a:t>
                </a:r>
              </a:p>
              <a:p>
                <a:pPr marL="180975" indent="-180975" algn="l">
                  <a:buFont typeface="Arial" panose="020B0604020202020204" pitchFamily="34" charset="0"/>
                  <a:buChar char="•"/>
                </a:pPr>
                <a:r>
                  <a:rPr lang="en-ZA" altLang="en-US" sz="1400" b="0" dirty="0" smtClean="0"/>
                  <a:t>24 </a:t>
                </a:r>
                <a:r>
                  <a:rPr lang="en-ZA" altLang="en-US" sz="1400" b="0" dirty="0"/>
                  <a:t>wastewater treatment </a:t>
                </a:r>
                <a:r>
                  <a:rPr lang="en-ZA" altLang="en-US" sz="1400" b="0" dirty="0" smtClean="0"/>
                  <a:t>plants</a:t>
                </a:r>
              </a:p>
              <a:p>
                <a:pPr marL="180975" indent="-180975" algn="l">
                  <a:buFont typeface="Arial" panose="020B0604020202020204" pitchFamily="34" charset="0"/>
                  <a:buChar char="•"/>
                </a:pPr>
                <a:r>
                  <a:rPr lang="en-ZA" sz="1400" b="0" dirty="0" smtClean="0"/>
                  <a:t>Discharge </a:t>
                </a:r>
                <a:r>
                  <a:rPr lang="en-ZA" sz="1400" b="0" dirty="0"/>
                  <a:t>(Ml/day):</a:t>
                </a:r>
              </a:p>
              <a:p>
                <a:pPr marL="361950" lvl="1" indent="-180975"/>
                <a:r>
                  <a:rPr lang="en-ZA" dirty="0"/>
                  <a:t>Current: </a:t>
                </a:r>
                <a:r>
                  <a:rPr lang="en-GB" dirty="0"/>
                  <a:t>440</a:t>
                </a:r>
                <a:endParaRPr lang="en-GB" dirty="0">
                  <a:solidFill>
                    <a:srgbClr val="000000"/>
                  </a:solidFill>
                </a:endParaRPr>
              </a:p>
              <a:p>
                <a:pPr marL="361950" lvl="1" indent="-180975"/>
                <a:r>
                  <a:rPr lang="en-GB" dirty="0" smtClean="0">
                    <a:solidFill>
                      <a:srgbClr val="000000"/>
                    </a:solidFill>
                  </a:rPr>
                  <a:t>Future</a:t>
                </a:r>
                <a:r>
                  <a:rPr lang="en-GB" dirty="0">
                    <a:solidFill>
                      <a:srgbClr val="000000"/>
                    </a:solidFill>
                  </a:rPr>
                  <a:t>: </a:t>
                </a:r>
                <a:r>
                  <a:rPr lang="en-GB" dirty="0"/>
                  <a:t>1 188</a:t>
                </a:r>
                <a:endParaRPr lang="en-ZA" altLang="en-US" sz="1400" dirty="0"/>
              </a:p>
              <a:p>
                <a:pPr indent="-285750" algn="l">
                  <a:buFont typeface="Arial" panose="020B0604020202020204" pitchFamily="34" charset="0"/>
                  <a:buChar char="•"/>
                </a:pPr>
                <a:endParaRPr lang="en-GB" sz="1400" dirty="0" smtClean="0"/>
              </a:p>
              <a:p>
                <a:pPr indent="-285750" algn="l">
                  <a:buFont typeface="Arial" panose="020B0604020202020204" pitchFamily="34" charset="0"/>
                  <a:buChar char="•"/>
                </a:pPr>
                <a:endParaRPr lang="en-GB" sz="1400" dirty="0"/>
              </a:p>
            </p:txBody>
          </p:sp>
          <p:cxnSp>
            <p:nvCxnSpPr>
              <p:cNvPr id="11" name="Straight Arrow Connector 10"/>
              <p:cNvCxnSpPr>
                <a:stCxn id="10" idx="3"/>
              </p:cNvCxnSpPr>
              <p:nvPr/>
            </p:nvCxnSpPr>
            <p:spPr>
              <a:xfrm>
                <a:off x="4236101" y="2201991"/>
                <a:ext cx="1699480" cy="833363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ot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228601" y="3924824"/>
            <a:ext cx="5096617" cy="3048735"/>
            <a:chOff x="228601" y="3924824"/>
            <a:chExt cx="5096617" cy="3048735"/>
          </a:xfrm>
        </p:grpSpPr>
        <p:sp>
          <p:nvSpPr>
            <p:cNvPr id="14" name="Oval 13"/>
            <p:cNvSpPr/>
            <p:nvPr/>
          </p:nvSpPr>
          <p:spPr>
            <a:xfrm rot="1839378">
              <a:off x="4765660" y="3924824"/>
              <a:ext cx="559558" cy="3048735"/>
            </a:xfrm>
            <a:prstGeom prst="ellipse">
              <a:avLst/>
            </a:prstGeom>
            <a:noFill/>
            <a:ln w="1238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1" y="4184114"/>
              <a:ext cx="2571750" cy="16564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alpha val="99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600" b="1" dirty="0" smtClean="0"/>
                <a:t>Southern Cluster (SC)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GB" sz="1400" dirty="0" smtClean="0"/>
                <a:t>41 Estuaries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ZA" altLang="en-US" sz="1400" dirty="0"/>
                <a:t>21 </a:t>
              </a:r>
              <a:r>
                <a:rPr lang="en-ZA" altLang="en-US" sz="1400" dirty="0" smtClean="0"/>
                <a:t>wastewater treatment plants</a:t>
              </a:r>
            </a:p>
            <a:p>
              <a:pPr marL="180975" indent="-180975">
                <a:buFont typeface="Arial" panose="020B0604020202020204" pitchFamily="34" charset="0"/>
                <a:buChar char="•"/>
              </a:pPr>
              <a:r>
                <a:rPr lang="en-ZA" sz="1400" dirty="0" smtClean="0"/>
                <a:t>Discharge (Ml/day):</a:t>
              </a:r>
            </a:p>
            <a:p>
              <a:pPr marL="361950" lvl="1" indent="-180975">
                <a:buFont typeface="Courier New" panose="02070309020205020404" pitchFamily="49" charset="0"/>
                <a:buChar char="o"/>
              </a:pPr>
              <a:r>
                <a:rPr lang="en-ZA" sz="1400" dirty="0" smtClean="0"/>
                <a:t>Current</a:t>
              </a:r>
              <a:r>
                <a:rPr lang="en-ZA" sz="1400" dirty="0"/>
                <a:t>:</a:t>
              </a:r>
              <a:r>
                <a:rPr lang="en-ZA" sz="1400" dirty="0" smtClean="0"/>
                <a:t> </a:t>
              </a:r>
              <a:r>
                <a:rPr lang="en-GB" sz="1400" dirty="0" smtClean="0"/>
                <a:t>26.7 </a:t>
              </a:r>
            </a:p>
            <a:p>
              <a:pPr marL="361950" lvl="1" indent="-180975">
                <a:buFont typeface="Courier New" panose="02070309020205020404" pitchFamily="49" charset="0"/>
                <a:buChar char="o"/>
              </a:pPr>
              <a:r>
                <a:rPr lang="en-GB" sz="1400" dirty="0" smtClean="0">
                  <a:solidFill>
                    <a:srgbClr val="000000"/>
                  </a:solidFill>
                </a:rPr>
                <a:t>Future: 44.9</a:t>
              </a:r>
              <a:endParaRPr lang="en-GB" sz="1400" dirty="0">
                <a:solidFill>
                  <a:srgbClr val="00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ZA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600" dirty="0"/>
            </a:p>
          </p:txBody>
        </p:sp>
        <p:cxnSp>
          <p:nvCxnSpPr>
            <p:cNvPr id="16" name="Straight Arrow Connector 15"/>
            <p:cNvCxnSpPr>
              <a:stCxn id="15" idx="3"/>
              <a:endCxn id="14" idx="2"/>
            </p:cNvCxnSpPr>
            <p:nvPr/>
          </p:nvCxnSpPr>
          <p:spPr>
            <a:xfrm>
              <a:off x="2800351" y="5012355"/>
              <a:ext cx="2004410" cy="294181"/>
            </a:xfrm>
            <a:prstGeom prst="straightConnector1">
              <a:avLst/>
            </a:prstGeom>
            <a:ln w="6350">
              <a:solidFill>
                <a:schemeClr val="tx1"/>
              </a:solidFill>
              <a:prstDash val="sysDot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820393" y="796306"/>
            <a:ext cx="2127834" cy="3223628"/>
            <a:chOff x="6820393" y="796306"/>
            <a:chExt cx="2127834" cy="3223628"/>
          </a:xfrm>
        </p:grpSpPr>
        <p:grpSp>
          <p:nvGrpSpPr>
            <p:cNvPr id="18" name="Group 17"/>
            <p:cNvGrpSpPr/>
            <p:nvPr/>
          </p:nvGrpSpPr>
          <p:grpSpPr>
            <a:xfrm>
              <a:off x="6820393" y="796306"/>
              <a:ext cx="1138629" cy="1556902"/>
              <a:chOff x="6820393" y="796306"/>
              <a:chExt cx="1138629" cy="1556902"/>
            </a:xfrm>
          </p:grpSpPr>
          <p:sp>
            <p:nvSpPr>
              <p:cNvPr id="5" name="Oval 4"/>
              <p:cNvSpPr/>
              <p:nvPr/>
            </p:nvSpPr>
            <p:spPr>
              <a:xfrm rot="1963023">
                <a:off x="6820393" y="796306"/>
                <a:ext cx="559558" cy="1452146"/>
              </a:xfrm>
              <a:prstGeom prst="ellipse">
                <a:avLst/>
              </a:prstGeom>
              <a:noFill/>
              <a:ln w="12382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Arrow Connector 6"/>
              <p:cNvCxnSpPr>
                <a:stCxn id="29" idx="0"/>
                <a:endCxn id="5" idx="6"/>
              </p:cNvCxnSpPr>
              <p:nvPr/>
            </p:nvCxnSpPr>
            <p:spPr>
              <a:xfrm flipH="1" flipV="1">
                <a:off x="7335564" y="1673597"/>
                <a:ext cx="623458" cy="679611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prstDash val="sysDot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6969816" y="2353208"/>
              <a:ext cx="1978411" cy="1666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alpha val="99000"/>
                </a:schemeClr>
              </a:solidFill>
            </a:ln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ctr">
                <a:defRPr sz="1600" b="1"/>
              </a:lvl1pPr>
              <a:lvl2pPr marL="552450" lvl="1" indent="-285750">
                <a:buFont typeface="Courier New" panose="02070309020205020404" pitchFamily="49" charset="0"/>
                <a:buChar char="o"/>
                <a:defRPr sz="1400"/>
              </a:lvl2pPr>
            </a:lstStyle>
            <a:p>
              <a:r>
                <a:rPr lang="en-GB" dirty="0" err="1"/>
                <a:t>NorthernCluster</a:t>
              </a:r>
              <a:r>
                <a:rPr lang="en-GB" dirty="0"/>
                <a:t> </a:t>
              </a:r>
              <a:r>
                <a:rPr lang="en-GB" dirty="0" smtClean="0"/>
                <a:t>(NC</a:t>
              </a:r>
              <a:r>
                <a:rPr lang="en-GB" dirty="0"/>
                <a:t>)</a:t>
              </a:r>
            </a:p>
            <a:p>
              <a:pPr marL="180975" indent="-180975" algn="l">
                <a:buFont typeface="Arial" panose="020B0604020202020204" pitchFamily="34" charset="0"/>
                <a:buChar char="•"/>
              </a:pPr>
              <a:r>
                <a:rPr lang="en-GB" sz="1400" b="0" dirty="0"/>
                <a:t>7</a:t>
              </a:r>
              <a:r>
                <a:rPr lang="en-GB" sz="1400" b="0" dirty="0" smtClean="0"/>
                <a:t> Estuaries</a:t>
              </a:r>
            </a:p>
            <a:p>
              <a:pPr marL="180975" indent="-180975" algn="l">
                <a:buFont typeface="Arial" panose="020B0604020202020204" pitchFamily="34" charset="0"/>
                <a:buChar char="•"/>
              </a:pPr>
              <a:r>
                <a:rPr lang="en-ZA" altLang="en-US" sz="1400" b="0" dirty="0"/>
                <a:t>7</a:t>
              </a:r>
              <a:r>
                <a:rPr lang="en-ZA" altLang="en-US" sz="1400" b="0" dirty="0" smtClean="0"/>
                <a:t> </a:t>
              </a:r>
              <a:r>
                <a:rPr lang="en-ZA" altLang="en-US" sz="1400" b="0" dirty="0"/>
                <a:t>wastewater treatment </a:t>
              </a:r>
              <a:r>
                <a:rPr lang="en-ZA" altLang="en-US" sz="1400" b="0" dirty="0" smtClean="0"/>
                <a:t>plants</a:t>
              </a:r>
            </a:p>
            <a:p>
              <a:pPr marL="180975" indent="-180975" algn="l">
                <a:buFont typeface="Arial" panose="020B0604020202020204" pitchFamily="34" charset="0"/>
                <a:buChar char="•"/>
              </a:pPr>
              <a:r>
                <a:rPr lang="en-ZA" sz="1400" b="0" dirty="0" smtClean="0"/>
                <a:t>Discharge </a:t>
              </a:r>
              <a:r>
                <a:rPr lang="en-ZA" sz="1400" b="0" dirty="0"/>
                <a:t>(Ml/day):</a:t>
              </a:r>
            </a:p>
            <a:p>
              <a:pPr marL="361950" lvl="1" indent="-180975"/>
              <a:r>
                <a:rPr lang="en-ZA" dirty="0" smtClean="0"/>
                <a:t>Current: </a:t>
              </a:r>
              <a:r>
                <a:rPr lang="en-GB" dirty="0"/>
                <a:t>25.8</a:t>
              </a:r>
            </a:p>
            <a:p>
              <a:pPr marL="361950" lvl="1" indent="-180975"/>
              <a:r>
                <a:rPr lang="en-GB" dirty="0" smtClean="0">
                  <a:solidFill>
                    <a:srgbClr val="000000"/>
                  </a:solidFill>
                </a:rPr>
                <a:t>Future</a:t>
              </a:r>
              <a:r>
                <a:rPr lang="en-GB" dirty="0">
                  <a:solidFill>
                    <a:srgbClr val="000000"/>
                  </a:solidFill>
                </a:rPr>
                <a:t>: </a:t>
              </a:r>
              <a:r>
                <a:rPr lang="en-GB" dirty="0"/>
                <a:t>63.9</a:t>
              </a:r>
              <a:endParaRPr lang="en-GB" sz="1400" dirty="0" smtClean="0"/>
            </a:p>
            <a:p>
              <a:pPr indent="-285750" algn="l">
                <a:buFont typeface="Arial" panose="020B0604020202020204" pitchFamily="34" charset="0"/>
                <a:buChar char="•"/>
              </a:pP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32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</TotalTime>
  <Words>1327</Words>
  <Application>Microsoft Office PowerPoint</Application>
  <PresentationFormat>On-screen Show (4:3)</PresentationFormat>
  <Paragraphs>180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ＭＳ Ｐゴシック</vt:lpstr>
      <vt:lpstr>Aharoni</vt:lpstr>
      <vt:lpstr>Arial</vt:lpstr>
      <vt:lpstr>Calibri</vt:lpstr>
      <vt:lpstr>Courier New</vt:lpstr>
      <vt:lpstr>Futura Bk BT</vt:lpstr>
      <vt:lpstr>Futura Md BT</vt:lpstr>
      <vt:lpstr>Gill Sans</vt:lpstr>
      <vt:lpstr>Gill Sans Light</vt:lpstr>
      <vt:lpstr>Gill Sans MT</vt:lpstr>
      <vt:lpstr>Gill Snas</vt:lpstr>
      <vt:lpstr>1_Office Theme</vt:lpstr>
      <vt:lpstr>PowerPoint Presentation</vt:lpstr>
      <vt:lpstr>Mvoti Study integrated steps </vt:lpstr>
      <vt:lpstr>PowerPoint Presentation</vt:lpstr>
      <vt:lpstr>What are scenarios used for? (recap)</vt:lpstr>
      <vt:lpstr>Overview of Scenarios</vt:lpstr>
      <vt:lpstr>PowerPoint Presentation</vt:lpstr>
      <vt:lpstr>Classification Perspective</vt:lpstr>
      <vt:lpstr>PowerPoint Presentation</vt:lpstr>
      <vt:lpstr>PowerPoint Presentation</vt:lpstr>
      <vt:lpstr>Alternative Wastewater Management Measures</vt:lpstr>
      <vt:lpstr>Primary Scenarios</vt:lpstr>
      <vt:lpstr>Scenario Definitions (1 of 2)</vt:lpstr>
      <vt:lpstr>Scenario Definitions (2 of 2)</vt:lpstr>
      <vt:lpstr>Identified Option in the Central Cluster</vt:lpstr>
      <vt:lpstr>Wastewater Management Options’ Cost Estimates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</dc:creator>
  <cp:lastModifiedBy>Microsoft account</cp:lastModifiedBy>
  <cp:revision>107</cp:revision>
  <cp:lastPrinted>2015-07-19T16:15:54Z</cp:lastPrinted>
  <dcterms:created xsi:type="dcterms:W3CDTF">2014-09-14T15:40:53Z</dcterms:created>
  <dcterms:modified xsi:type="dcterms:W3CDTF">2015-09-14T09:54:49Z</dcterms:modified>
</cp:coreProperties>
</file>